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6" r:id="rId2"/>
    <p:sldId id="327" r:id="rId3"/>
    <p:sldId id="329" r:id="rId4"/>
    <p:sldId id="330" r:id="rId5"/>
    <p:sldId id="331" r:id="rId6"/>
    <p:sldId id="332" r:id="rId7"/>
    <p:sldId id="334" r:id="rId8"/>
    <p:sldId id="333" r:id="rId9"/>
    <p:sldId id="335" r:id="rId10"/>
    <p:sldId id="336" r:id="rId11"/>
    <p:sldId id="338" r:id="rId12"/>
    <p:sldId id="339" r:id="rId13"/>
    <p:sldId id="299" r:id="rId14"/>
    <p:sldId id="340" r:id="rId15"/>
    <p:sldId id="341" r:id="rId16"/>
    <p:sldId id="319" r:id="rId17"/>
    <p:sldId id="342" r:id="rId18"/>
    <p:sldId id="300" r:id="rId19"/>
    <p:sldId id="323" r:id="rId20"/>
    <p:sldId id="289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03" autoAdjust="0"/>
    <p:restoredTop sz="92494" autoAdjust="0"/>
  </p:normalViewPr>
  <p:slideViewPr>
    <p:cSldViewPr>
      <p:cViewPr varScale="1">
        <p:scale>
          <a:sx n="65" d="100"/>
          <a:sy n="65" d="100"/>
        </p:scale>
        <p:origin x="72" y="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66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3" Type="http://schemas.openxmlformats.org/officeDocument/2006/relationships/slide" Target="slides/slide12.xml"/><Relationship Id="rId7" Type="http://schemas.openxmlformats.org/officeDocument/2006/relationships/slide" Target="slides/slide16.xml"/><Relationship Id="rId2" Type="http://schemas.openxmlformats.org/officeDocument/2006/relationships/slide" Target="slides/slide11.xml"/><Relationship Id="rId1" Type="http://schemas.openxmlformats.org/officeDocument/2006/relationships/slide" Target="slides/slide10.xml"/><Relationship Id="rId6" Type="http://schemas.openxmlformats.org/officeDocument/2006/relationships/slide" Target="slides/slide15.xml"/><Relationship Id="rId5" Type="http://schemas.openxmlformats.org/officeDocument/2006/relationships/slide" Target="slides/slide14.xml"/><Relationship Id="rId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D053A890-B263-32E3-C852-FD1EFECBA18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2" tIns="45676" rIns="91352" bIns="45676" numCol="1" anchor="t" anchorCtr="0" compatLnSpc="1">
            <a:prstTxWarp prst="textNoShape">
              <a:avLst/>
            </a:prstTxWarp>
          </a:bodyPr>
          <a:lstStyle>
            <a:lvl1pPr algn="l" defTabSz="912813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E546C258-D71B-E0B5-2464-2C171C428E8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2875" y="0"/>
            <a:ext cx="304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2" tIns="45676" rIns="91352" bIns="45676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FD2C26A0-5E08-50B5-EF23-10D4AC0081A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5"/>
            <a:ext cx="304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2" tIns="45676" rIns="91352" bIns="45676" numCol="1" anchor="b" anchorCtr="0" compatLnSpc="1">
            <a:prstTxWarp prst="textNoShape">
              <a:avLst/>
            </a:prstTxWarp>
          </a:bodyPr>
          <a:lstStyle>
            <a:lvl1pPr algn="l" defTabSz="912813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Lecture 6 IIR Filters</a:t>
            </a:r>
          </a:p>
        </p:txBody>
      </p:sp>
      <p:sp>
        <p:nvSpPr>
          <p:cNvPr id="107525" name="Rectangle 5">
            <a:extLst>
              <a:ext uri="{FF2B5EF4-FFF2-40B4-BE49-F238E27FC236}">
                <a16:creationId xmlns:a16="http://schemas.microsoft.com/office/drawing/2014/main" id="{5EF47925-E537-004F-BD35-ECACB72385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2875" y="8855075"/>
            <a:ext cx="304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2" tIns="45676" rIns="91352" bIns="45676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fld id="{5839463B-EC4F-544D-98C2-0C39396035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3C57012-7F9F-6B4F-689C-64086FF386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2" tIns="45676" rIns="91352" bIns="45676" numCol="1" anchor="t" anchorCtr="0" compatLnSpc="1">
            <a:prstTxWarp prst="textNoShape">
              <a:avLst/>
            </a:prstTxWarp>
          </a:bodyPr>
          <a:lstStyle>
            <a:lvl1pPr algn="l" defTabSz="912813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709C8DDD-46C0-2955-0619-349273DD27F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52875" y="0"/>
            <a:ext cx="304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2" tIns="45676" rIns="91352" bIns="45676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5C49C32-7D88-8E9B-E950-EF69A9E124A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5700" y="687388"/>
            <a:ext cx="4681538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045B6F38-6DD6-C025-0BE1-799FFF88BEF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427538"/>
            <a:ext cx="5172075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2" tIns="45676" rIns="91352" bIns="45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3F28C869-A205-6A81-AE6C-C000248524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075"/>
            <a:ext cx="304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2" tIns="45676" rIns="91352" bIns="45676" numCol="1" anchor="b" anchorCtr="0" compatLnSpc="1">
            <a:prstTxWarp prst="textNoShape">
              <a:avLst/>
            </a:prstTxWarp>
          </a:bodyPr>
          <a:lstStyle>
            <a:lvl1pPr algn="l" defTabSz="912813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Lecture 6 IIR Filters</a:t>
            </a:r>
          </a:p>
        </p:txBody>
      </p:sp>
      <p:sp>
        <p:nvSpPr>
          <p:cNvPr id="68615" name="Rectangle 7">
            <a:extLst>
              <a:ext uri="{FF2B5EF4-FFF2-40B4-BE49-F238E27FC236}">
                <a16:creationId xmlns:a16="http://schemas.microsoft.com/office/drawing/2014/main" id="{EE4B8A0E-9739-2030-76CB-9A7E64E978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2875" y="8855075"/>
            <a:ext cx="304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2" tIns="45676" rIns="91352" bIns="45676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fld id="{CC4B4F0D-C42E-F14A-B64D-A16D7DB0B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0.9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1−0.9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&gt;0.9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ℎ[𝑛]=〖0.9〗^𝑛 𝑢[𝑛]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𝐻(𝑧)=1/(1−0.9𝑧^(−1) ),  |𝑧|&gt;0.9</a:t>
                </a:r>
                <a:endParaRPr lang="en-US" dirty="0"/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6 IIR Filters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4B4F0D-C42E-F14A-B64D-A16D7DB0B13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708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6 IIR Filters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4B4F0D-C42E-F14A-B64D-A16D7DB0B13A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374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6 IIR Filters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4B4F0D-C42E-F14A-B64D-A16D7DB0B13A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14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6 IIR Filters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4B4F0D-C42E-F14A-B64D-A16D7DB0B13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508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6 IIR Filters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4B4F0D-C42E-F14A-B64D-A16D7DB0B13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625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order filter demo using </a:t>
            </a:r>
            <a:r>
              <a:rPr lang="en-US" dirty="0" err="1"/>
              <a:t>matlab</a:t>
            </a:r>
            <a:r>
              <a:rPr lang="en-US" dirty="0"/>
              <a:t> </a:t>
            </a:r>
            <a:r>
              <a:rPr lang="en-US" dirty="0" err="1"/>
              <a:t>filterDesigner</a:t>
            </a:r>
            <a:endParaRPr lang="en-US" dirty="0"/>
          </a:p>
          <a:p>
            <a:endParaRPr lang="en-US" dirty="0"/>
          </a:p>
          <a:p>
            <a:r>
              <a:rPr lang="en-US" dirty="0"/>
              <a:t>Design method: IIR Butterworth</a:t>
            </a:r>
            <a:br>
              <a:rPr lang="en-US" dirty="0"/>
            </a:br>
            <a:r>
              <a:rPr lang="en-US" dirty="0"/>
              <a:t>Specify order 1</a:t>
            </a:r>
          </a:p>
          <a:p>
            <a:r>
              <a:rPr lang="en-US" dirty="0"/>
              <a:t>Units: normalized</a:t>
            </a:r>
          </a:p>
          <a:p>
            <a:r>
              <a:rPr lang="en-US" dirty="0" err="1"/>
              <a:t>Wc</a:t>
            </a:r>
            <a:r>
              <a:rPr lang="en-US" dirty="0"/>
              <a:t>: 0.1</a:t>
            </a:r>
          </a:p>
          <a:p>
            <a:r>
              <a:rPr lang="en-US" dirty="0"/>
              <a:t>Design filter</a:t>
            </a:r>
          </a:p>
          <a:p>
            <a:r>
              <a:rPr lang="en-US" dirty="0"/>
              <a:t>Click pole-zero tab on left sidebar</a:t>
            </a:r>
          </a:p>
          <a:p>
            <a:r>
              <a:rPr lang="en-US" dirty="0"/>
              <a:t>Select poles and zeros and adjust magnitude</a:t>
            </a:r>
          </a:p>
          <a:p>
            <a:endParaRPr lang="en-US" dirty="0"/>
          </a:p>
          <a:p>
            <a:r>
              <a:rPr lang="en-US" dirty="0"/>
              <a:t>DSP first demos</a:t>
            </a:r>
          </a:p>
          <a:p>
            <a:r>
              <a:rPr lang="en-US" dirty="0"/>
              <a:t>https://dspfirst.gatech.edu/chapters/08feedbac/demos/3_domain/index.html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6 IIR Filters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4B4F0D-C42E-F14A-B64D-A16D7DB0B13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335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6 IIR Filters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4B4F0D-C42E-F14A-B64D-A16D7DB0B13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84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6 IIR Filters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4B4F0D-C42E-F14A-B64D-A16D7DB0B13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392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6 IIR Filters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4B4F0D-C42E-F14A-B64D-A16D7DB0B13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875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6 IIR Filters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4B4F0D-C42E-F14A-B64D-A16D7DB0B13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48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7D263A7C-241F-938D-6A63-121DEA851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88" y="3429000"/>
            <a:ext cx="8226425" cy="1295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en-US" sz="2800" b="1">
                <a:solidFill>
                  <a:srgbClr val="CC00CC"/>
                </a:solidFill>
              </a:rPr>
              <a:t>Prof. Brian L. Evans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altLang="en-US" sz="2800" b="1">
                <a:solidFill>
                  <a:srgbClr val="CC00CC"/>
                </a:solidFill>
              </a:rPr>
              <a:t>Dept. of Electrical and Computer Engineering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altLang="en-US" sz="2800" b="1">
                <a:solidFill>
                  <a:srgbClr val="CC00CC"/>
                </a:solidFill>
              </a:rPr>
              <a:t>The University of Texas at Austin</a:t>
            </a:r>
          </a:p>
        </p:txBody>
      </p:sp>
      <p:sp>
        <p:nvSpPr>
          <p:cNvPr id="3" name="Text Box 18">
            <a:extLst>
              <a:ext uri="{FF2B5EF4-FFF2-40B4-BE49-F238E27FC236}">
                <a16:creationId xmlns:a16="http://schemas.microsoft.com/office/drawing/2014/main" id="{DD4E6A25-BF8A-3A96-B8A4-FEC84A312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38" y="685800"/>
            <a:ext cx="840616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i="1" dirty="0"/>
              <a:t>ECE 445S Real-Time Digital Signal Processing Lab    Spring 2023</a:t>
            </a:r>
            <a:endParaRPr lang="en-US" dirty="0"/>
          </a:p>
        </p:txBody>
      </p:sp>
      <p:sp>
        <p:nvSpPr>
          <p:cNvPr id="4" name="Text Box 20">
            <a:extLst>
              <a:ext uri="{FF2B5EF4-FFF2-40B4-BE49-F238E27FC236}">
                <a16:creationId xmlns:a16="http://schemas.microsoft.com/office/drawing/2014/main" id="{9B8DEDD0-F5FC-BE7C-5630-0188B248CE6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943600"/>
            <a:ext cx="9144000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000" i="1">
                <a:solidFill>
                  <a:srgbClr val="CC00CC"/>
                </a:solidFill>
              </a:rPr>
              <a:t>Lecture 6                     http://www.ece.utexas.edu/~bevans/courses/realtime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58788" y="1905000"/>
            <a:ext cx="8226425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DB5535A-4068-B916-5588-15E8B6809B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AF6C57D-3E34-AA5F-A32C-981D1878E9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617F230E-1956-D9B2-63E6-6183DBD3E1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75E8BF72-6393-6E47-8F2D-F0ED512B77C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09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E4C532-656E-1EEE-59C6-AEBA18754B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82EF8F-DE13-4AF3-C206-ABBB63A2C8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B4169E-4AA5-D4F2-DCE2-B2B7D45DA3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6 - </a:t>
            </a:r>
            <a:fld id="{4C10BFAF-BA1D-4B44-8063-5902015FE2C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50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0764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769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979D90-C4A9-FFE4-2AC1-232BD029CF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6C9ECA-022D-EDF6-DDC5-98D7057121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5C8EB3-4FC1-36D7-EA9B-1B4C95F9A9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6 - </a:t>
            </a:r>
            <a:fld id="{648475ED-FE91-874D-82F8-0F4548F861D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81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5FC078-1566-22AD-AD15-AEC8E5B34B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0A9A08-ADE8-A903-81C6-8A45BD7055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E71467-D307-E783-17D4-91F525B3A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6 - </a:t>
            </a:r>
            <a:fld id="{7E340FAE-3491-0346-9575-610900A1EEC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24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B1794A-95CD-145A-8313-AB3202488C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EC28C3-6379-B2EE-8E30-E4F68F28B1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45C788-EF9D-B999-E0AB-E7AC5F941D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6 - </a:t>
            </a:r>
            <a:fld id="{D5DED1AB-A176-384B-9FB7-4C4DBF8875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31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AD61D2-C006-F74E-D93F-636E4FC633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B0A477-94E9-FF09-6E85-DB7DAD95EF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712BF6-F0DA-12CE-8D3F-B98AAC0900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6 - </a:t>
            </a:r>
            <a:fld id="{0259DA71-EC21-8046-878E-4A175BA01E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586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B439DE6-6C37-92EB-84A9-8D89132A6C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BAFE757-76C6-42B4-84D6-10C15E0C9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D08679C-4456-C424-393B-72C9451106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6 - </a:t>
            </a:r>
            <a:fld id="{FA0B924F-AE7D-3543-A950-E688EC717C1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47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859A64-54DB-A90A-65D3-464C5EB024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C1A92C-BF36-43F2-A3AB-546F10B4D7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EE2C04-3A2C-8BB0-359B-9E8AAA2B73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6 - </a:t>
            </a:r>
            <a:fld id="{BB6C1559-E522-D943-9C7F-A7A18FC835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14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DD6B4E4-BA87-6F5A-520E-E1589E847A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3D45C8B-4B99-8943-36EC-C348FA2355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BF0A62-209E-E504-C3AB-51D294779C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6 - </a:t>
            </a:r>
            <a:fld id="{96EC3E94-8DA6-4943-A2FC-F8967529384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34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C37BE6-A788-6749-DA8E-2D7CAF7E17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6F38B2-8C49-F1BF-25B0-8791649486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51877F-7CE0-D354-0948-2C5A1347E3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6 - </a:t>
            </a:r>
            <a:fld id="{DA4F3FAF-2F64-3D4B-BEDB-EA48CBF38E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3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7B67E4-98DE-311E-190A-3F9ECA1D9C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2A5136-F7AC-ADE1-F04B-F19DCC5BFC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67FEFD-4A47-FFC4-DE04-09D12E5083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6 - </a:t>
            </a:r>
            <a:fld id="{E0689066-E4FA-4046-8F7C-75AEEF5E7D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27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4733EA9-6479-AED8-12D8-144388DE71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5A29FD7-E7A9-0BBD-BBBF-B160DE2157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0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8B33247-F4FA-2D5D-C93A-C924125FA7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45F9C25-1B1D-9171-D76D-1030B31E1D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F22D3E0-90CC-9234-1E59-CB055F4D2F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US" altLang="en-US"/>
              <a:t>6 - </a:t>
            </a:r>
            <a:fld id="{FA82C788-8252-C94A-95B0-A40BEB33736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CC00CC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6600FF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sdOej_nC1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altimedsp.net/lectures/_static/piano.wav" TargetMode="External"/><Relationship Id="rId5" Type="http://schemas.openxmlformats.org/officeDocument/2006/relationships/hyperlink" Target="https://realtimedsp.net/lectures/_static/chromagram.pdf" TargetMode="External"/><Relationship Id="rId4" Type="http://schemas.openxmlformats.org/officeDocument/2006/relationships/hyperlink" Target="https://realtimedsp.net/lectures/_static/chromagram.mlx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emf"/><Relationship Id="rId7" Type="http://schemas.openxmlformats.org/officeDocument/2006/relationships/image" Target="../media/image3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users.ece.utexas.edu/~bevans/courses/realtime/handouts/AllPassFilters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spfirst.gatech.edu/chapters/08feedbac/demos/z2freq/index.html" TargetMode="External"/><Relationship Id="rId7" Type="http://schemas.openxmlformats.org/officeDocument/2006/relationships/image" Target="../media/image36.jpeg"/><Relationship Id="rId2" Type="http://schemas.openxmlformats.org/officeDocument/2006/relationships/hyperlink" Target="http://dspfirst.gatech.edu/chapters/08feedbac/demos/recur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hyperlink" Target="http://dspfirst.gatech.edu/chapters/08feedbac/demos/overview.html" TargetMode="External"/><Relationship Id="rId4" Type="http://schemas.openxmlformats.org/officeDocument/2006/relationships/hyperlink" Target="http://dspfirst.gatech.edu/chapters/08feedbac/demos/3_domain/index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CBFA-EEE1-AF41-9E86-A7D564916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 dirty="0">
                <a:ea typeface="ＭＳ Ｐゴシック" panose="020B0600070205080204" pitchFamily="34" charset="-128"/>
              </a:rPr>
            </a:br>
            <a:br>
              <a:rPr lang="en-US" altLang="en-US" dirty="0">
                <a:ea typeface="ＭＳ Ｐゴシック" panose="020B0600070205080204" pitchFamily="34" charset="-128"/>
              </a:rPr>
            </a:b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sz="2400" b="0" i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ECE 445S Real-Time Digital Signal Processing Lab   Spring 2023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br>
              <a:rPr lang="en-US" altLang="en-US" dirty="0">
                <a:ea typeface="ＭＳ Ｐゴシック" panose="020B0600070205080204" pitchFamily="34" charset="-128"/>
              </a:rPr>
            </a:b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Infinite Impulse Response Filters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3C055-B074-A114-C763-6508750DA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Prof. Brian L. Evans and Dan Jacobellis</a:t>
            </a:r>
          </a:p>
          <a:p>
            <a:pPr marL="0" indent="0" algn="ctr">
              <a:buNone/>
            </a:pPr>
            <a:r>
              <a:rPr lang="en-US" dirty="0"/>
              <a:t>Dept. of Electrical and Computer Engineering</a:t>
            </a:r>
          </a:p>
          <a:p>
            <a:pPr marL="0" indent="0" algn="ctr">
              <a:buNone/>
            </a:pPr>
            <a:r>
              <a:rPr lang="en-US" dirty="0"/>
              <a:t>The University of Texas at Austin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b="0" i="1" dirty="0"/>
              <a:t>Lecture 6                            http://users.ece.utexas.edu/~bevans/courses/realtime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696350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6">
            <a:extLst>
              <a:ext uri="{FF2B5EF4-FFF2-40B4-BE49-F238E27FC236}">
                <a16:creationId xmlns:a16="http://schemas.microsoft.com/office/drawing/2014/main" id="{74ED4605-7057-23A5-F061-7895DEA1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rgbClr val="CC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66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chemeClr val="tx1"/>
                </a:solidFill>
              </a:rPr>
              <a:t>6 - </a:t>
            </a:r>
            <a:fld id="{C1086638-21B6-134C-9981-622954A32C91}" type="slidenum">
              <a:rPr lang="en-US" alt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18434" name="Rectangle 35">
            <a:extLst>
              <a:ext uri="{FF2B5EF4-FFF2-40B4-BE49-F238E27FC236}">
                <a16:creationId xmlns:a16="http://schemas.microsoft.com/office/drawing/2014/main" id="{C0AFD5AD-17F6-B733-BADA-7B6A4FB97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Many Equivalent Representations</a:t>
            </a:r>
          </a:p>
        </p:txBody>
      </p:sp>
      <p:sp>
        <p:nvSpPr>
          <p:cNvPr id="18435" name="Rectangle 36">
            <a:extLst>
              <a:ext uri="{FF2B5EF4-FFF2-40B4-BE49-F238E27FC236}">
                <a16:creationId xmlns:a16="http://schemas.microsoft.com/office/drawing/2014/main" id="{D04F4040-2400-D381-84FF-0C6BE460024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076700" cy="533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Difference equation</a:t>
            </a:r>
          </a:p>
        </p:txBody>
      </p:sp>
      <p:grpSp>
        <p:nvGrpSpPr>
          <p:cNvPr id="18438" name="Group 41">
            <a:extLst>
              <a:ext uri="{FF2B5EF4-FFF2-40B4-BE49-F238E27FC236}">
                <a16:creationId xmlns:a16="http://schemas.microsoft.com/office/drawing/2014/main" id="{50AC3F26-C7E7-D513-B659-20D865D7C0E2}"/>
              </a:ext>
            </a:extLst>
          </p:cNvPr>
          <p:cNvGrpSpPr>
            <a:grpSpLocks/>
          </p:cNvGrpSpPr>
          <p:nvPr/>
        </p:nvGrpSpPr>
        <p:grpSpPr bwMode="auto">
          <a:xfrm>
            <a:off x="4610100" y="2123512"/>
            <a:ext cx="4038600" cy="1447800"/>
            <a:chOff x="2976" y="1536"/>
            <a:chExt cx="2544" cy="912"/>
          </a:xfrm>
        </p:grpSpPr>
        <p:sp>
          <p:nvSpPr>
            <p:cNvPr id="18446" name="Oval 5">
              <a:extLst>
                <a:ext uri="{FF2B5EF4-FFF2-40B4-BE49-F238E27FC236}">
                  <a16:creationId xmlns:a16="http://schemas.microsoft.com/office/drawing/2014/main" id="{63F9051E-A40D-524B-D2F4-EFCA0A6E8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36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chemeClr val="tx1"/>
                  </a:solidFill>
                  <a:sym typeface="Symbol" pitchFamily="2" charset="2"/>
                </a:rPr>
                <a:t></a:t>
              </a: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8447" name="Rectangle 6">
              <a:extLst>
                <a:ext uri="{FF2B5EF4-FFF2-40B4-BE49-F238E27FC236}">
                  <a16:creationId xmlns:a16="http://schemas.microsoft.com/office/drawing/2014/main" id="{680AE618-3760-0150-A6C4-31DB471F7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536"/>
              <a:ext cx="33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chemeClr val="tx1"/>
                  </a:solidFill>
                </a:rPr>
                <a:t>x</a:t>
              </a:r>
              <a:r>
                <a:rPr lang="en-US" altLang="en-US" sz="1800" b="0">
                  <a:solidFill>
                    <a:schemeClr val="tx1"/>
                  </a:solidFill>
                </a:rPr>
                <a:t>[</a:t>
              </a:r>
              <a:r>
                <a:rPr lang="en-US" altLang="en-US" sz="1800" b="0" i="1">
                  <a:solidFill>
                    <a:schemeClr val="tx1"/>
                  </a:solidFill>
                </a:rPr>
                <a:t>n</a:t>
              </a:r>
              <a:r>
                <a:rPr lang="en-US" altLang="en-US" sz="1800" b="0">
                  <a:solidFill>
                    <a:schemeClr val="tx1"/>
                  </a:solidFill>
                </a:rPr>
                <a:t>]</a:t>
              </a: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8448" name="Rectangle 7">
              <a:extLst>
                <a:ext uri="{FF2B5EF4-FFF2-40B4-BE49-F238E27FC236}">
                  <a16:creationId xmlns:a16="http://schemas.microsoft.com/office/drawing/2014/main" id="{95C7B60C-3378-A906-FA3F-FCD291F66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1536"/>
              <a:ext cx="33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chemeClr val="tx1"/>
                  </a:solidFill>
                </a:rPr>
                <a:t>y</a:t>
              </a:r>
              <a:r>
                <a:rPr lang="en-US" altLang="en-US" sz="1800" b="0">
                  <a:solidFill>
                    <a:schemeClr val="tx1"/>
                  </a:solidFill>
                </a:rPr>
                <a:t>[</a:t>
              </a:r>
              <a:r>
                <a:rPr lang="en-US" altLang="en-US" sz="1800" b="0" i="1">
                  <a:solidFill>
                    <a:schemeClr val="tx1"/>
                  </a:solidFill>
                </a:rPr>
                <a:t>n</a:t>
              </a:r>
              <a:r>
                <a:rPr lang="en-US" altLang="en-US" sz="1800" b="0">
                  <a:solidFill>
                    <a:schemeClr val="tx1"/>
                  </a:solidFill>
                </a:rPr>
                <a:t>]</a:t>
              </a: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8449" name="Rectangle 8">
              <a:extLst>
                <a:ext uri="{FF2B5EF4-FFF2-40B4-BE49-F238E27FC236}">
                  <a16:creationId xmlns:a16="http://schemas.microsoft.com/office/drawing/2014/main" id="{716F1D5B-CC92-0B57-6785-65593C9EC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24"/>
              <a:ext cx="48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0" dirty="0">
                  <a:solidFill>
                    <a:schemeClr val="tx1"/>
                  </a:solidFill>
                </a:rPr>
                <a:t>Unit</a:t>
              </a:r>
              <a:br>
                <a:rPr lang="en-US" altLang="en-US" sz="1800" b="0" dirty="0">
                  <a:solidFill>
                    <a:schemeClr val="tx1"/>
                  </a:solidFill>
                </a:rPr>
              </a:br>
              <a:r>
                <a:rPr lang="en-US" altLang="en-US" sz="1800" b="0" dirty="0">
                  <a:solidFill>
                    <a:schemeClr val="tx1"/>
                  </a:solidFill>
                </a:rPr>
                <a:t>Delay</a:t>
              </a:r>
            </a:p>
          </p:txBody>
        </p:sp>
        <p:sp>
          <p:nvSpPr>
            <p:cNvPr id="18451" name="AutoShape 10">
              <a:extLst>
                <a:ext uri="{FF2B5EF4-FFF2-40B4-BE49-F238E27FC236}">
                  <a16:creationId xmlns:a16="http://schemas.microsoft.com/office/drawing/2014/main" id="{DBAF7EEB-4A64-9E30-9BE3-AFDC71B50F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984" y="2064"/>
              <a:ext cx="384" cy="384"/>
            </a:xfrm>
            <a:prstGeom prst="flowChartExtra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0" dirty="0">
                  <a:solidFill>
                    <a:schemeClr val="tx1"/>
                  </a:solidFill>
                </a:rPr>
                <a:t>0.9  </a:t>
              </a:r>
              <a:endParaRPr lang="en-US" altLang="en-US" sz="2400" b="0" dirty="0">
                <a:solidFill>
                  <a:schemeClr val="tx1"/>
                </a:solidFill>
              </a:endParaRPr>
            </a:p>
          </p:txBody>
        </p:sp>
        <p:cxnSp>
          <p:nvCxnSpPr>
            <p:cNvPr id="18453" name="AutoShape 13">
              <a:extLst>
                <a:ext uri="{FF2B5EF4-FFF2-40B4-BE49-F238E27FC236}">
                  <a16:creationId xmlns:a16="http://schemas.microsoft.com/office/drawing/2014/main" id="{24079148-2131-7CB2-D7E6-2CA6974ECB98}"/>
                </a:ext>
              </a:extLst>
            </p:cNvPr>
            <p:cNvCxnSpPr>
              <a:cxnSpLocks noChangeShapeType="1"/>
              <a:stCxn id="18446" idx="6"/>
              <a:endCxn id="18448" idx="1"/>
            </p:cNvCxnSpPr>
            <p:nvPr/>
          </p:nvCxnSpPr>
          <p:spPr bwMode="auto">
            <a:xfrm>
              <a:off x="3888" y="1704"/>
              <a:ext cx="129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4" name="AutoShape 14">
              <a:extLst>
                <a:ext uri="{FF2B5EF4-FFF2-40B4-BE49-F238E27FC236}">
                  <a16:creationId xmlns:a16="http://schemas.microsoft.com/office/drawing/2014/main" id="{987AC7AB-724F-A147-02F4-6BE1091B8DD5}"/>
                </a:ext>
              </a:extLst>
            </p:cNvPr>
            <p:cNvCxnSpPr>
              <a:cxnSpLocks noChangeShapeType="1"/>
              <a:stCxn id="18446" idx="6"/>
              <a:endCxn id="18449" idx="0"/>
            </p:cNvCxnSpPr>
            <p:nvPr/>
          </p:nvCxnSpPr>
          <p:spPr bwMode="auto">
            <a:xfrm>
              <a:off x="3888" y="1704"/>
              <a:ext cx="960" cy="12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6" name="AutoShape 16">
              <a:extLst>
                <a:ext uri="{FF2B5EF4-FFF2-40B4-BE49-F238E27FC236}">
                  <a16:creationId xmlns:a16="http://schemas.microsoft.com/office/drawing/2014/main" id="{D648DE59-E142-FE98-69BE-BB9D7AB112B5}"/>
                </a:ext>
              </a:extLst>
            </p:cNvPr>
            <p:cNvCxnSpPr>
              <a:cxnSpLocks noChangeShapeType="1"/>
              <a:stCxn id="18449" idx="2"/>
              <a:endCxn id="18451" idx="2"/>
            </p:cNvCxnSpPr>
            <p:nvPr/>
          </p:nvCxnSpPr>
          <p:spPr bwMode="auto">
            <a:xfrm rot="5400000">
              <a:off x="4560" y="1967"/>
              <a:ext cx="95" cy="481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8" name="AutoShape 18">
              <a:extLst>
                <a:ext uri="{FF2B5EF4-FFF2-40B4-BE49-F238E27FC236}">
                  <a16:creationId xmlns:a16="http://schemas.microsoft.com/office/drawing/2014/main" id="{E086A3CE-FDCC-D7A9-94F8-AACA1E349F1A}"/>
                </a:ext>
              </a:extLst>
            </p:cNvPr>
            <p:cNvCxnSpPr>
              <a:cxnSpLocks noChangeShapeType="1"/>
              <a:stCxn id="18451" idx="0"/>
              <a:endCxn id="18446" idx="5"/>
            </p:cNvCxnSpPr>
            <p:nvPr/>
          </p:nvCxnSpPr>
          <p:spPr bwMode="auto">
            <a:xfrm flipH="1" flipV="1">
              <a:off x="3839" y="1823"/>
              <a:ext cx="144" cy="4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60" name="Text Box 23">
              <a:extLst>
                <a:ext uri="{FF2B5EF4-FFF2-40B4-BE49-F238E27FC236}">
                  <a16:creationId xmlns:a16="http://schemas.microsoft.com/office/drawing/2014/main" id="{9060AC60-4480-918D-8724-3073A8EE1C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" y="2160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0" i="1">
                  <a:solidFill>
                    <a:schemeClr val="tx1"/>
                  </a:solidFill>
                </a:rPr>
                <a:t>y</a:t>
              </a:r>
              <a:r>
                <a:rPr lang="en-US" altLang="en-US" sz="1800" b="0">
                  <a:solidFill>
                    <a:schemeClr val="tx1"/>
                  </a:solidFill>
                </a:rPr>
                <a:t>[</a:t>
              </a:r>
              <a:r>
                <a:rPr lang="en-US" altLang="en-US" sz="1800" b="0" i="1">
                  <a:solidFill>
                    <a:schemeClr val="tx1"/>
                  </a:solidFill>
                </a:rPr>
                <a:t>n</a:t>
              </a:r>
              <a:r>
                <a:rPr lang="en-US" altLang="en-US" sz="1800" b="0">
                  <a:solidFill>
                    <a:schemeClr val="tx1"/>
                  </a:solidFill>
                </a:rPr>
                <a:t>-1]</a:t>
              </a:r>
            </a:p>
          </p:txBody>
        </p:sp>
        <p:sp>
          <p:nvSpPr>
            <p:cNvPr id="18462" name="Line 30">
              <a:extLst>
                <a:ext uri="{FF2B5EF4-FFF2-40B4-BE49-F238E27FC236}">
                  <a16:creationId xmlns:a16="http://schemas.microsoft.com/office/drawing/2014/main" id="{6D5AF6F2-A74F-1B28-CCD5-06FDFC0C59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7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440" name="Text Box 39">
                <a:extLst>
                  <a:ext uri="{FF2B5EF4-FFF2-40B4-BE49-F238E27FC236}">
                    <a16:creationId xmlns:a16="http://schemas.microsoft.com/office/drawing/2014/main" id="{CFFB573F-F7FA-C787-8C7A-03467A8950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6172200"/>
                <a:ext cx="2284412" cy="4064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rgbClr val="CC00CC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rgbClr val="6600FF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Pole at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endParaRPr lang="en-US" alt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440" name="Text Box 39">
                <a:extLst>
                  <a:ext uri="{FF2B5EF4-FFF2-40B4-BE49-F238E27FC236}">
                    <a16:creationId xmlns:a16="http://schemas.microsoft.com/office/drawing/2014/main" id="{CFFB573F-F7FA-C787-8C7A-03467A895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6172200"/>
                <a:ext cx="2284412" cy="406400"/>
              </a:xfrm>
              <a:prstGeom prst="rect">
                <a:avLst/>
              </a:prstGeom>
              <a:blipFill>
                <a:blip r:embed="rId3"/>
                <a:stretch>
                  <a:fillRect t="-7353" b="-2205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41" name="Line 40">
            <a:extLst>
              <a:ext uri="{FF2B5EF4-FFF2-40B4-BE49-F238E27FC236}">
                <a16:creationId xmlns:a16="http://schemas.microsoft.com/office/drawing/2014/main" id="{0E0BA02E-AF48-6FE8-4283-D6E48526AC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91000" y="6324600"/>
            <a:ext cx="457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E32ABB6F-DFEB-54AF-8CA5-9BBF12068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14800"/>
            <a:ext cx="4076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rgbClr val="CC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66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Transfer function</a:t>
            </a:r>
          </a:p>
          <a:p>
            <a:pPr lvl="1">
              <a:buFontTx/>
              <a:buNone/>
            </a:pPr>
            <a:r>
              <a:rPr lang="en-US" altLang="en-US" dirty="0"/>
              <a:t>Assumes LTI system</a:t>
            </a:r>
          </a:p>
        </p:txBody>
      </p:sp>
      <p:sp>
        <p:nvSpPr>
          <p:cNvPr id="30" name="Rectangle 36">
            <a:extLst>
              <a:ext uri="{FF2B5EF4-FFF2-40B4-BE49-F238E27FC236}">
                <a16:creationId xmlns:a16="http://schemas.microsoft.com/office/drawing/2014/main" id="{94CC845B-60B4-7596-26C1-F0F6738B3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448" y="3569726"/>
            <a:ext cx="464355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rgbClr val="CC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66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Poles and zeros in z-plane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095057-7097-3568-ACBE-51C170E71005}"/>
                  </a:ext>
                </a:extLst>
              </p:cNvPr>
              <p:cNvSpPr txBox="1"/>
              <p:nvPr/>
            </p:nvSpPr>
            <p:spPr>
              <a:xfrm>
                <a:off x="609600" y="1986905"/>
                <a:ext cx="3675063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𝑛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𝑛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+0.9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𝑛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algn="ctr"/>
                <a:r>
                  <a:rPr lang="en-US" dirty="0"/>
                  <a:t>Recursive computation requires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[−1]</m:t>
                    </m:r>
                  </m:oMath>
                </a14:m>
                <a:r>
                  <a:rPr lang="en-US" dirty="0"/>
                  <a:t>. For the filter to be LTI,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095057-7097-3568-ACBE-51C170E71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86905"/>
                <a:ext cx="3675063" cy="1938992"/>
              </a:xfrm>
              <a:prstGeom prst="rect">
                <a:avLst/>
              </a:prstGeom>
              <a:blipFill>
                <a:blip r:embed="rId4"/>
                <a:stretch>
                  <a:fillRect l="-829" r="-663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56822A-B3DA-2698-90B3-DAAC4864FF1E}"/>
                  </a:ext>
                </a:extLst>
              </p:cNvPr>
              <p:cNvSpPr txBox="1"/>
              <p:nvPr/>
            </p:nvSpPr>
            <p:spPr>
              <a:xfrm>
                <a:off x="-38100" y="5410200"/>
                <a:ext cx="4572000" cy="1243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𝑌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(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)=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𝑋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(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)+0.9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𝑧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−1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𝑌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(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1−0.9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56822A-B3DA-2698-90B3-DAAC4864F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" y="5410200"/>
                <a:ext cx="4572000" cy="12439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6">
            <a:extLst>
              <a:ext uri="{FF2B5EF4-FFF2-40B4-BE49-F238E27FC236}">
                <a16:creationId xmlns:a16="http://schemas.microsoft.com/office/drawing/2014/main" id="{2D2F353D-9C4F-C652-47F0-F5038F618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205" y="1468447"/>
            <a:ext cx="4076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rgbClr val="CC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66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Block diagram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CCAED6-E8C6-1130-B93D-B474146890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9686" y="3824378"/>
            <a:ext cx="4039393" cy="236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9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40" grpId="0" animBg="1"/>
      <p:bldP spid="18440" grpId="1" animBg="1"/>
      <p:bldP spid="18441" grpId="0" animBg="1"/>
      <p:bldP spid="29" grpId="0"/>
      <p:bldP spid="29" grpId="1"/>
      <p:bldP spid="30" grpId="0"/>
      <p:bldP spid="30" grpId="1"/>
      <p:bldP spid="3" grpId="0"/>
      <p:bldP spid="5" grpId="0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773AA2F9-2108-D492-47FA-AB5B24163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General Form of IIR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CD2A45-B644-DA34-41CC-5E88DF406EC6}"/>
                  </a:ext>
                </a:extLst>
              </p:cNvPr>
              <p:cNvSpPr txBox="1"/>
              <p:nvPr/>
            </p:nvSpPr>
            <p:spPr>
              <a:xfrm>
                <a:off x="1600200" y="1350409"/>
                <a:ext cx="5943600" cy="1513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𝑛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limLow>
                        <m:limLowPr>
                          <m:ctrlPr>
                            <a:rPr lang="en-US" alt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alt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𝑘</m:t>
                                  </m:r>
                                  <m:r>
                                    <a:rPr lang="en-US" alt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alt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alt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𝑥</m:t>
                                  </m:r>
                                  <m:r>
                                    <a:rPr lang="en-US" alt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[</m:t>
                                  </m:r>
                                  <m:r>
                                    <a:rPr lang="en-US" alt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𝑛</m:t>
                                  </m:r>
                                  <m:r>
                                    <a:rPr lang="en-US" alt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−</m:t>
                                  </m:r>
                                  <m:r>
                                    <a:rPr lang="en-US" alt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𝑘</m:t>
                                  </m:r>
                                  <m:r>
                                    <a:rPr lang="en-US" alt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]</m:t>
                                  </m:r>
                                </m:e>
                              </m:nary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feedforward</m:t>
                          </m:r>
                        </m:lim>
                      </m:limLow>
                      <m:r>
                        <a:rPr lang="en-US" alt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−</m:t>
                      </m:r>
                      <m:limLow>
                        <m:limLowPr>
                          <m:ctrlPr>
                            <a:rPr lang="en-US" alt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alt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𝑘</m:t>
                                  </m:r>
                                  <m:r>
                                    <a:rPr lang="en-US" alt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alt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𝑦</m:t>
                                  </m:r>
                                  <m:r>
                                    <a:rPr lang="en-US" alt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[</m:t>
                                  </m:r>
                                  <m:r>
                                    <a:rPr lang="en-US" alt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𝑛</m:t>
                                  </m:r>
                                  <m:r>
                                    <a:rPr lang="en-US" alt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−</m:t>
                                  </m:r>
                                  <m:r>
                                    <a:rPr lang="en-US" alt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𝑘</m:t>
                                  </m:r>
                                  <m:r>
                                    <a:rPr lang="en-US" alt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]</m:t>
                                  </m:r>
                                </m:e>
                              </m:nary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en-US" altLang="en-US" sz="2400" i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feed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back</m:t>
                          </m:r>
                        </m:lim>
                      </m:limLow>
                    </m:oMath>
                  </m:oMathPara>
                </a14:m>
                <a:endParaRPr lang="en-US" altLang="en-US" sz="2400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CD2A45-B644-DA34-41CC-5E88DF406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350409"/>
                <a:ext cx="5943600" cy="15138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8BE546-444B-C52F-CE02-DCF0BE2FCC89}"/>
                  </a:ext>
                </a:extLst>
              </p:cNvPr>
              <p:cNvSpPr txBox="1"/>
              <p:nvPr/>
            </p:nvSpPr>
            <p:spPr>
              <a:xfrm>
                <a:off x="228600" y="3123262"/>
                <a:ext cx="4038600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indent="0" algn="just">
                  <a:lnSpc>
                    <a:spcPct val="90000"/>
                  </a:lnSpc>
                  <a:buNone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Feedback terms are </a:t>
                </a:r>
                <a:r>
                  <a:rPr lang="en-US" altLang="en-US" b="1" dirty="0">
                    <a:ea typeface="ＭＳ Ｐゴシック" panose="020B0600070205080204" pitchFamily="34" charset="-128"/>
                  </a:rPr>
                  <a:t>subtracted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𝑎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 correspond to </a:t>
                </a:r>
                <a:r>
                  <a:rPr lang="en-US" altLang="en-US" dirty="0">
                    <a:solidFill>
                      <a:schemeClr val="accent2"/>
                    </a:solidFill>
                    <a:ea typeface="ＭＳ Ｐゴシック" panose="020B0600070205080204" pitchFamily="34" charset="-128"/>
                  </a:rPr>
                  <a:t>denominator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 coefficients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𝑏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correspond to </a:t>
                </a:r>
                <a:r>
                  <a:rPr lang="en-US" altLang="en-US" dirty="0">
                    <a:solidFill>
                      <a:srgbClr val="FF0000"/>
                    </a:solidFill>
                    <a:ea typeface="ＭＳ Ｐゴシック" panose="020B0600070205080204" pitchFamily="34" charset="-128"/>
                  </a:rPr>
                  <a:t>numerator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 coefficients in transfer function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8BE546-444B-C52F-CE02-DCF0BE2FC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123262"/>
                <a:ext cx="4038600" cy="1754326"/>
              </a:xfrm>
              <a:prstGeom prst="rect">
                <a:avLst/>
              </a:prstGeom>
              <a:blipFill>
                <a:blip r:embed="rId4"/>
                <a:stretch>
                  <a:fillRect l="-2417" t="-4861" r="-2266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9D916C-67CA-7160-7490-B9BE5410F878}"/>
                  </a:ext>
                </a:extLst>
              </p:cNvPr>
              <p:cNvSpPr txBox="1"/>
              <p:nvPr/>
            </p:nvSpPr>
            <p:spPr>
              <a:xfrm>
                <a:off x="43544" y="5334000"/>
                <a:ext cx="4708070" cy="894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𝐻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𝑧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𝑁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−</m:t>
                              </m:r>
                              <m: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𝑁</m:t>
                              </m:r>
                            </m:sup>
                          </m:sSup>
                        </m:num>
                        <m:den>
                          <m:r>
                            <a:rPr lang="en-US" alt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𝑁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−</m:t>
                              </m:r>
                              <m:r>
                                <a:rPr lang="en-US" alt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9D916C-67CA-7160-7490-B9BE5410F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4" y="5334000"/>
                <a:ext cx="4708070" cy="8940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phic 1">
            <a:extLst>
              <a:ext uri="{FF2B5EF4-FFF2-40B4-BE49-F238E27FC236}">
                <a16:creationId xmlns:a16="http://schemas.microsoft.com/office/drawing/2014/main" id="{AC677EF6-AD40-A9F7-7482-B21FF9D406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86943" y="3123262"/>
            <a:ext cx="4801762" cy="3385566"/>
          </a:xfrm>
          <a:prstGeom prst="rect">
            <a:avLst/>
          </a:prstGeom>
        </p:spPr>
      </p:pic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87EC18E9-F34A-18B3-328F-807D4C8DD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rgbClr val="CC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66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solidFill>
                  <a:schemeClr val="tx1"/>
                </a:solidFill>
              </a:rPr>
              <a:t>6 - </a:t>
            </a:r>
            <a:fld id="{2E4736EC-E1F2-9649-B8D8-8208058FCD9A}" type="slidenum">
              <a:rPr lang="en-US" alt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6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773AA2F9-2108-D492-47FA-AB5B24163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First Order IIR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B3DD1A70-B77B-6EE6-10FA-06B866AD97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410283"/>
                <a:ext cx="4648200" cy="3675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 b="1">
                    <a:solidFill>
                      <a:srgbClr val="CC00CC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b="1">
                    <a:solidFill>
                      <a:srgbClr val="6600FF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57200" lvl="1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kern="0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 ker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en-US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en-US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en-US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en-US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en-US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altLang="en-US" i="1" kern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en-US" i="1" ker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ker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i="1" ker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en-US" i="1" ker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i="1" ker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en-US" i="1" ker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en-US" kern="0" dirty="0"/>
              </a:p>
              <a:p>
                <a:pPr marL="457200" lvl="1" indent="0">
                  <a:lnSpc>
                    <a:spcPct val="90000"/>
                  </a:lnSpc>
                  <a:buNone/>
                </a:pPr>
                <a:endParaRPr lang="en-US" altLang="en-US" kern="0" dirty="0">
                  <a:ea typeface="ＭＳ Ｐゴシック" panose="020B0600070205080204" pitchFamily="34" charset="-128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kern="0" dirty="0">
                    <a:ea typeface="ＭＳ Ｐゴシック" panose="020B0600070205080204" pitchFamily="34" charset="-128"/>
                  </a:rPr>
                  <a:t>Single zero at </a:t>
                </a:r>
                <a14:m>
                  <m:oMath xmlns:m="http://schemas.openxmlformats.org/officeDocument/2006/math">
                    <m:r>
                      <a:rPr lang="en-US" altLang="en-US" b="0" i="1" kern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𝑧</m:t>
                    </m:r>
                    <m:r>
                      <a:rPr lang="en-US" altLang="en-US" b="0" i="1" kern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=−</m:t>
                    </m:r>
                    <m:sSub>
                      <m:sSubPr>
                        <m:ctrlPr>
                          <a:rPr lang="en-US" altLang="en-US" b="0" i="1" kern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b="0" i="1" kern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𝑏</m:t>
                        </m:r>
                      </m:e>
                      <m:sub>
                        <m:r>
                          <a:rPr lang="en-US" altLang="en-US" b="0" i="1" kern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1</m:t>
                        </m:r>
                      </m:sub>
                    </m:sSub>
                    <m:r>
                      <m:rPr>
                        <m:lit/>
                      </m:rPr>
                      <a:rPr lang="en-US" altLang="en-US" b="0" i="1" kern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/</m:t>
                    </m:r>
                    <m:sSub>
                      <m:sSubPr>
                        <m:ctrlPr>
                          <a:rPr lang="en-US" altLang="en-US" b="0" i="1" kern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b="0" i="1" kern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𝑏</m:t>
                        </m:r>
                      </m:e>
                      <m:sub>
                        <m:r>
                          <a:rPr lang="en-US" altLang="en-US" b="0" i="1" kern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kern="0" dirty="0">
                    <a:ea typeface="ＭＳ Ｐゴシック" panose="020B0600070205080204" pitchFamily="34" charset="-128"/>
                  </a:rPr>
                  <a:t> and a single pole at </a:t>
                </a:r>
                <a14:m>
                  <m:oMath xmlns:m="http://schemas.openxmlformats.org/officeDocument/2006/math">
                    <m:r>
                      <a:rPr lang="en-US" altLang="en-US" b="0" i="1" kern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𝑧</m:t>
                    </m:r>
                    <m:r>
                      <a:rPr lang="en-US" altLang="en-US" b="0" i="1" kern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sSub>
                      <m:sSubPr>
                        <m:ctrlPr>
                          <a:rPr lang="en-US" altLang="en-US" b="0" i="1" kern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b="0" i="1" kern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𝑎</m:t>
                        </m:r>
                      </m:e>
                      <m:sub>
                        <m:r>
                          <a:rPr lang="en-US" altLang="en-US" b="0" i="1" kern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1</m:t>
                        </m:r>
                      </m:sub>
                    </m:sSub>
                  </m:oMath>
                </a14:m>
                <a:endParaRPr lang="en-US" altLang="en-US" i="1" kern="0" dirty="0">
                  <a:ea typeface="ＭＳ Ｐゴシック" panose="020B0600070205080204" pitchFamily="34" charset="-128"/>
                </a:endParaRPr>
              </a:p>
              <a:p>
                <a:pPr marL="457200" lvl="1" indent="0">
                  <a:lnSpc>
                    <a:spcPct val="90000"/>
                  </a:lnSpc>
                  <a:buNone/>
                </a:pPr>
                <a:endParaRPr lang="en-US" altLang="en-US" i="1" kern="0" dirty="0">
                  <a:ea typeface="ＭＳ Ｐゴシック" panose="020B0600070205080204" pitchFamily="34" charset="-128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kern="0" dirty="0">
                    <a:ea typeface="ＭＳ Ｐゴシック" panose="020B0600070205080204" pitchFamily="34" charset="-128"/>
                  </a:rPr>
                  <a:t>If coefficients are real, pole and zero locations are limited to real axis in the z-plane</a:t>
                </a: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B3DD1A70-B77B-6EE6-10FA-06B866AD9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410283"/>
                <a:ext cx="4648200" cy="3675009"/>
              </a:xfrm>
              <a:prstGeom prst="rect">
                <a:avLst/>
              </a:prstGeom>
              <a:blipFill>
                <a:blip r:embed="rId3"/>
                <a:stretch>
                  <a:fillRect r="-9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9C7027F-1F36-C101-F0EF-AD6A5F153562}"/>
                  </a:ext>
                </a:extLst>
              </p:cNvPr>
              <p:cNvSpPr txBox="1"/>
              <p:nvPr/>
            </p:nvSpPr>
            <p:spPr>
              <a:xfrm>
                <a:off x="5269824" y="1514223"/>
                <a:ext cx="3440789" cy="1089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kern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b="0" i="1" kern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US" altLang="en-US" b="0" i="1" kern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𝑛</m:t>
                          </m:r>
                        </m:e>
                      </m:d>
                      <m:r>
                        <a:rPr lang="en-US" altLang="en-US" b="0" i="1" kern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altLang="en-US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𝑏</m:t>
                          </m:r>
                        </m:e>
                        <m:sub>
                          <m:r>
                            <a:rPr lang="en-US" altLang="en-US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0</m:t>
                          </m:r>
                        </m:sub>
                      </m:sSub>
                      <m:r>
                        <a:rPr lang="en-US" altLang="en-US" b="0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US" altLang="en-US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altLang="en-US" b="0" i="1" kern="0" dirty="0">
                  <a:solidFill>
                    <a:srgbClr val="FF0000"/>
                  </a:solidFill>
                  <a:latin typeface="Cambria Math" panose="02040503050406030204" pitchFamily="18" charset="0"/>
                  <a:ea typeface="ＭＳ Ｐゴシック" panose="020B0600070205080204" pitchFamily="34" charset="-128"/>
                </a:endParaRPr>
              </a:p>
              <a:p>
                <a:pPr lvl="1" algn="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en-US" b="0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+</m:t>
                      </m:r>
                      <m:sSub>
                        <m:sSubPr>
                          <m:ctrlPr>
                            <a:rPr lang="en-US" altLang="en-US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𝑏</m:t>
                          </m:r>
                        </m:e>
                        <m:sub>
                          <m:r>
                            <a:rPr lang="en-US" altLang="en-US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altLang="en-US" b="0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US" altLang="en-US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𝑛</m:t>
                          </m:r>
                          <m:r>
                            <a:rPr lang="en-US" altLang="en-US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altLang="en-US" b="0" i="1" kern="0" dirty="0">
                  <a:latin typeface="Cambria Math" panose="02040503050406030204" pitchFamily="18" charset="0"/>
                  <a:ea typeface="ＭＳ Ｐゴシック" panose="020B0600070205080204" pitchFamily="34" charset="-128"/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en-US" b="0" i="1" kern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−</m:t>
                      </m:r>
                      <m:sSub>
                        <m:sSubPr>
                          <m:ctrlPr>
                            <a:rPr lang="en-US" altLang="en-US" b="0" i="1" kern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b="0" i="1" kern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𝑎</m:t>
                          </m:r>
                        </m:e>
                        <m:sub>
                          <m:r>
                            <a:rPr lang="en-US" altLang="en-US" b="0" i="1" kern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altLang="en-US" b="0" i="1" kern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b="0" i="1" kern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US" altLang="en-US" b="0" i="1" kern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𝑛</m:t>
                          </m:r>
                          <m:r>
                            <a:rPr lang="en-US" altLang="en-US" b="0" i="1" kern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altLang="en-US" b="0" i="1" kern="0" dirty="0">
                  <a:solidFill>
                    <a:schemeClr val="accent2"/>
                  </a:solidFill>
                  <a:latin typeface="Cambria Math" panose="02040503050406030204" pitchFamily="18" charset="0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9C7027F-1F36-C101-F0EF-AD6A5F153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824" y="1514223"/>
                <a:ext cx="3440789" cy="1089529"/>
              </a:xfrm>
              <a:prstGeom prst="rect">
                <a:avLst/>
              </a:prstGeom>
              <a:blipFill>
                <a:blip r:embed="rId4"/>
                <a:stretch>
                  <a:fillRect b="-5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493" name="Group 19492">
            <a:extLst>
              <a:ext uri="{FF2B5EF4-FFF2-40B4-BE49-F238E27FC236}">
                <a16:creationId xmlns:a16="http://schemas.microsoft.com/office/drawing/2014/main" id="{43FA7CD1-5330-66B3-2D95-028F4901DD45}"/>
              </a:ext>
            </a:extLst>
          </p:cNvPr>
          <p:cNvGrpSpPr/>
          <p:nvPr/>
        </p:nvGrpSpPr>
        <p:grpSpPr>
          <a:xfrm>
            <a:off x="136525" y="1066800"/>
            <a:ext cx="5273675" cy="2171700"/>
            <a:chOff x="5054600" y="326571"/>
            <a:chExt cx="5273675" cy="2171700"/>
          </a:xfrm>
        </p:grpSpPr>
        <p:grpSp>
          <p:nvGrpSpPr>
            <p:cNvPr id="24" name="Group 107">
              <a:extLst>
                <a:ext uri="{FF2B5EF4-FFF2-40B4-BE49-F238E27FC236}">
                  <a16:creationId xmlns:a16="http://schemas.microsoft.com/office/drawing/2014/main" id="{528D6EC5-24BB-F6A2-90CD-62A7FEE75D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54600" y="326571"/>
              <a:ext cx="5273675" cy="2171700"/>
              <a:chOff x="688" y="792"/>
              <a:chExt cx="3322" cy="1368"/>
            </a:xfrm>
          </p:grpSpPr>
          <p:sp>
            <p:nvSpPr>
              <p:cNvPr id="25" name="Oval 5">
                <a:extLst>
                  <a:ext uri="{FF2B5EF4-FFF2-40B4-BE49-F238E27FC236}">
                    <a16:creationId xmlns:a16="http://schemas.microsoft.com/office/drawing/2014/main" id="{9C410118-A3BB-1DD6-24F8-A154CF987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933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rgbClr val="CC00CC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rgbClr val="6600FF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chemeClr val="tx1"/>
                    </a:solidFill>
                    <a:sym typeface="Symbol" pitchFamily="2" charset="2"/>
                  </a:rPr>
                  <a:t></a:t>
                </a:r>
                <a:endParaRPr lang="en-US" altLang="en-US" sz="24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6">
                <a:extLst>
                  <a:ext uri="{FF2B5EF4-FFF2-40B4-BE49-F238E27FC236}">
                    <a16:creationId xmlns:a16="http://schemas.microsoft.com/office/drawing/2014/main" id="{6B2AF613-5AF7-2691-C970-54F947216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" y="792"/>
                <a:ext cx="33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rgbClr val="CC00CC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rgbClr val="6600FF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 i="1" dirty="0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0" dirty="0">
                    <a:solidFill>
                      <a:schemeClr val="tx1"/>
                    </a:solidFill>
                  </a:rPr>
                  <a:t>[</a:t>
                </a:r>
                <a:r>
                  <a:rPr lang="en-US" altLang="en-US" sz="1800" b="0" i="1" dirty="0">
                    <a:solidFill>
                      <a:schemeClr val="tx1"/>
                    </a:solidFill>
                  </a:rPr>
                  <a:t>n</a:t>
                </a:r>
                <a:r>
                  <a:rPr lang="en-US" altLang="en-US" sz="1800" b="0" dirty="0">
                    <a:solidFill>
                      <a:schemeClr val="tx1"/>
                    </a:solidFill>
                  </a:rPr>
                  <a:t>]</a:t>
                </a:r>
                <a:endParaRPr lang="en-US" altLang="en-US" sz="24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Line 19">
                <a:extLst>
                  <a:ext uri="{FF2B5EF4-FFF2-40B4-BE49-F238E27FC236}">
                    <a16:creationId xmlns:a16="http://schemas.microsoft.com/office/drawing/2014/main" id="{1126B307-8D5E-F2F6-76A4-12D78F4942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2" y="1104"/>
                <a:ext cx="9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 Box 33">
                <a:extLst>
                  <a:ext uri="{FF2B5EF4-FFF2-40B4-BE49-F238E27FC236}">
                    <a16:creationId xmlns:a16="http://schemas.microsoft.com/office/drawing/2014/main" id="{6E8DD1CD-7C3A-67BB-6792-5B49EA7934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3" y="816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rgbClr val="CC00CC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rgbClr val="6600FF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0" i="1" dirty="0">
                    <a:solidFill>
                      <a:schemeClr val="tx1"/>
                    </a:solidFill>
                  </a:rPr>
                  <a:t>y</a:t>
                </a:r>
                <a:r>
                  <a:rPr lang="en-US" altLang="en-US" sz="1800" b="0" dirty="0">
                    <a:solidFill>
                      <a:schemeClr val="tx1"/>
                    </a:solidFill>
                  </a:rPr>
                  <a:t>[</a:t>
                </a:r>
                <a:r>
                  <a:rPr lang="en-US" altLang="en-US" sz="1800" b="0" i="1" dirty="0">
                    <a:solidFill>
                      <a:schemeClr val="tx1"/>
                    </a:solidFill>
                  </a:rPr>
                  <a:t>n</a:t>
                </a:r>
                <a:r>
                  <a:rPr lang="en-US" altLang="en-US" sz="1800" b="0" dirty="0">
                    <a:solidFill>
                      <a:schemeClr val="tx1"/>
                    </a:solidFill>
                  </a:rPr>
                  <a:t>]</a:t>
                </a:r>
              </a:p>
            </p:txBody>
          </p:sp>
          <p:sp>
            <p:nvSpPr>
              <p:cNvPr id="29" name="Line 62">
                <a:extLst>
                  <a:ext uri="{FF2B5EF4-FFF2-40B4-BE49-F238E27FC236}">
                    <a16:creationId xmlns:a16="http://schemas.microsoft.com/office/drawing/2014/main" id="{B2C757BA-71C9-D119-30AB-E880C4648D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8" y="1104"/>
                <a:ext cx="1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63">
                <a:extLst>
                  <a:ext uri="{FF2B5EF4-FFF2-40B4-BE49-F238E27FC236}">
                    <a16:creationId xmlns:a16="http://schemas.microsoft.com/office/drawing/2014/main" id="{E5DD3A62-E092-81DC-75A9-03F8F5C58F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12" y="1269"/>
                <a:ext cx="240" cy="6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70">
                <a:extLst>
                  <a:ext uri="{FF2B5EF4-FFF2-40B4-BE49-F238E27FC236}">
                    <a16:creationId xmlns:a16="http://schemas.microsoft.com/office/drawing/2014/main" id="{56CC1B38-2A00-FD15-468B-A509D30A39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" y="1104"/>
                <a:ext cx="131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90">
                <a:extLst>
                  <a:ext uri="{FF2B5EF4-FFF2-40B4-BE49-F238E27FC236}">
                    <a16:creationId xmlns:a16="http://schemas.microsoft.com/office/drawing/2014/main" id="{148283CA-C5FC-20B5-F96A-D08E1F6F8D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96" y="1259"/>
                <a:ext cx="192" cy="7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Text Box 17">
                <a:extLst>
                  <a:ext uri="{FF2B5EF4-FFF2-40B4-BE49-F238E27FC236}">
                    <a16:creationId xmlns:a16="http://schemas.microsoft.com/office/drawing/2014/main" id="{15CEC9FC-8F81-152A-A9BD-6895568FEC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" y="1872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rgbClr val="CC00CC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rgbClr val="6600FF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0" i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1800" b="0">
                    <a:solidFill>
                      <a:schemeClr val="tx1"/>
                    </a:solidFill>
                  </a:rPr>
                  <a:t>[</a:t>
                </a:r>
                <a:r>
                  <a:rPr lang="en-US" altLang="en-US" sz="1800" b="0" i="1">
                    <a:solidFill>
                      <a:schemeClr val="tx1"/>
                    </a:solidFill>
                  </a:rPr>
                  <a:t>n</a:t>
                </a:r>
                <a:r>
                  <a:rPr lang="en-US" altLang="en-US" sz="1800" b="0">
                    <a:solidFill>
                      <a:schemeClr val="tx1"/>
                    </a:solidFill>
                  </a:rPr>
                  <a:t>-1]</a:t>
                </a:r>
              </a:p>
            </p:txBody>
          </p:sp>
          <p:grpSp>
            <p:nvGrpSpPr>
              <p:cNvPr id="41" name="Group 47">
                <a:extLst>
                  <a:ext uri="{FF2B5EF4-FFF2-40B4-BE49-F238E27FC236}">
                    <a16:creationId xmlns:a16="http://schemas.microsoft.com/office/drawing/2014/main" id="{2A5BDBA0-BD94-9C75-AE5C-2E86AF7AB6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90" y="1769"/>
                <a:ext cx="424" cy="384"/>
                <a:chOff x="3466" y="1529"/>
                <a:chExt cx="424" cy="384"/>
              </a:xfrm>
            </p:grpSpPr>
            <p:sp>
              <p:nvSpPr>
                <p:cNvPr id="19486" name="AutoShape 27">
                  <a:extLst>
                    <a:ext uri="{FF2B5EF4-FFF2-40B4-BE49-F238E27FC236}">
                      <a16:creationId xmlns:a16="http://schemas.microsoft.com/office/drawing/2014/main" id="{CAE39C11-0960-785E-A182-ECCD7F82A2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H="1">
                  <a:off x="3506" y="1529"/>
                  <a:ext cx="384" cy="384"/>
                </a:xfrm>
                <a:prstGeom prst="flowChartExtra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2800" b="1">
                      <a:solidFill>
                        <a:srgbClr val="CC00CC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b="1">
                      <a:solidFill>
                        <a:srgbClr val="6600FF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487" name="Text Box 28">
                  <a:extLst>
                    <a:ext uri="{FF2B5EF4-FFF2-40B4-BE49-F238E27FC236}">
                      <a16:creationId xmlns:a16="http://schemas.microsoft.com/office/drawing/2014/main" id="{B7FB48FC-5CA0-CC50-A1C2-BEDF8FCB95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66" y="1592"/>
                  <a:ext cx="33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800" b="1">
                      <a:solidFill>
                        <a:srgbClr val="CC00CC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b="1">
                      <a:solidFill>
                        <a:srgbClr val="6600FF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0" i="1">
                      <a:solidFill>
                        <a:schemeClr val="tx1"/>
                      </a:solidFill>
                    </a:rPr>
                    <a:t>b</a:t>
                  </a:r>
                  <a:r>
                    <a:rPr lang="en-US" altLang="en-US" sz="1800" b="0" baseline="-2500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42" name="Group 48">
                <a:extLst>
                  <a:ext uri="{FF2B5EF4-FFF2-40B4-BE49-F238E27FC236}">
                    <a16:creationId xmlns:a16="http://schemas.microsoft.com/office/drawing/2014/main" id="{10E1587F-9E58-4304-1C89-54FD035DD1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4" y="912"/>
                <a:ext cx="432" cy="384"/>
                <a:chOff x="3460" y="984"/>
                <a:chExt cx="432" cy="384"/>
              </a:xfrm>
            </p:grpSpPr>
            <p:sp>
              <p:nvSpPr>
                <p:cNvPr id="19484" name="AutoShape 34">
                  <a:extLst>
                    <a:ext uri="{FF2B5EF4-FFF2-40B4-BE49-F238E27FC236}">
                      <a16:creationId xmlns:a16="http://schemas.microsoft.com/office/drawing/2014/main" id="{6EBFC477-5D58-B510-E6CF-6AF11B5AC5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H="1">
                  <a:off x="3508" y="984"/>
                  <a:ext cx="384" cy="384"/>
                </a:xfrm>
                <a:prstGeom prst="flowChartExtra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2800" b="1">
                      <a:solidFill>
                        <a:srgbClr val="CC00CC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b="1">
                      <a:solidFill>
                        <a:srgbClr val="6600FF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485" name="Text Box 35">
                  <a:extLst>
                    <a:ext uri="{FF2B5EF4-FFF2-40B4-BE49-F238E27FC236}">
                      <a16:creationId xmlns:a16="http://schemas.microsoft.com/office/drawing/2014/main" id="{7724EE79-70B9-3291-4D3D-DA113EDD339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60" y="1056"/>
                  <a:ext cx="33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800" b="1">
                      <a:solidFill>
                        <a:srgbClr val="CC00CC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b="1">
                      <a:solidFill>
                        <a:srgbClr val="6600FF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0" i="1" dirty="0">
                      <a:solidFill>
                        <a:schemeClr val="tx1"/>
                      </a:solidFill>
                    </a:rPr>
                    <a:t>b</a:t>
                  </a:r>
                  <a:r>
                    <a:rPr lang="en-US" altLang="en-US" sz="1800" b="0" baseline="-25000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  <p:sp>
            <p:nvSpPr>
              <p:cNvPr id="43" name="Rectangle 38">
                <a:extLst>
                  <a:ext uri="{FF2B5EF4-FFF2-40B4-BE49-F238E27FC236}">
                    <a16:creationId xmlns:a16="http://schemas.microsoft.com/office/drawing/2014/main" id="{FF012FB8-ED7D-02F7-0D55-2D048AC5D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6" y="1488"/>
                <a:ext cx="480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rgbClr val="CC00CC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rgbClr val="6600FF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 dirty="0">
                    <a:solidFill>
                      <a:schemeClr val="tx1"/>
                    </a:solidFill>
                  </a:rPr>
                  <a:t>Unit</a:t>
                </a:r>
                <a:br>
                  <a:rPr lang="en-US" altLang="en-US" sz="1800" b="0" dirty="0">
                    <a:solidFill>
                      <a:schemeClr val="tx1"/>
                    </a:solidFill>
                  </a:rPr>
                </a:br>
                <a:r>
                  <a:rPr lang="en-US" altLang="en-US" sz="1800" b="0" dirty="0">
                    <a:solidFill>
                      <a:schemeClr val="tx1"/>
                    </a:solidFill>
                  </a:rPr>
                  <a:t>Delay</a:t>
                </a:r>
              </a:p>
            </p:txBody>
          </p:sp>
          <p:sp>
            <p:nvSpPr>
              <p:cNvPr id="46" name="Line 50">
                <a:extLst>
                  <a:ext uri="{FF2B5EF4-FFF2-40B4-BE49-F238E27FC236}">
                    <a16:creationId xmlns:a16="http://schemas.microsoft.com/office/drawing/2014/main" id="{869FA134-EE20-D4F7-2C51-DADE568115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6" y="110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52">
                <a:extLst>
                  <a:ext uri="{FF2B5EF4-FFF2-40B4-BE49-F238E27FC236}">
                    <a16:creationId xmlns:a16="http://schemas.microsoft.com/office/drawing/2014/main" id="{3828D84A-60CD-FCDA-C3E8-B87748ADCF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6" y="1968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1" name="Group 44">
                <a:extLst>
                  <a:ext uri="{FF2B5EF4-FFF2-40B4-BE49-F238E27FC236}">
                    <a16:creationId xmlns:a16="http://schemas.microsoft.com/office/drawing/2014/main" id="{0A0CCFBF-E002-4985-3A5A-9A78384068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1776"/>
                <a:ext cx="432" cy="384"/>
                <a:chOff x="1872" y="1536"/>
                <a:chExt cx="432" cy="384"/>
              </a:xfrm>
            </p:grpSpPr>
            <p:sp>
              <p:nvSpPr>
                <p:cNvPr id="19480" name="AutoShape 9">
                  <a:extLst>
                    <a:ext uri="{FF2B5EF4-FFF2-40B4-BE49-F238E27FC236}">
                      <a16:creationId xmlns:a16="http://schemas.microsoft.com/office/drawing/2014/main" id="{E01E8626-DA01-49AA-C447-8C7B37BADF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1872" y="1536"/>
                  <a:ext cx="384" cy="384"/>
                </a:xfrm>
                <a:prstGeom prst="flowChartExtra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2800" b="1">
                      <a:solidFill>
                        <a:srgbClr val="CC00CC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b="1">
                      <a:solidFill>
                        <a:srgbClr val="6600FF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 b="0" baseline="-25000">
                    <a:solidFill>
                      <a:schemeClr val="tx1"/>
                    </a:solidFill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481" name="Text Box 25">
                  <a:extLst>
                    <a:ext uri="{FF2B5EF4-FFF2-40B4-BE49-F238E27FC236}">
                      <a16:creationId xmlns:a16="http://schemas.microsoft.com/office/drawing/2014/main" id="{11C5C78C-3031-34D9-D787-0A736FE26E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68" y="1584"/>
                  <a:ext cx="33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800" b="1">
                      <a:solidFill>
                        <a:srgbClr val="CC00CC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b="1">
                      <a:solidFill>
                        <a:srgbClr val="6600FF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0" i="1" dirty="0">
                      <a:solidFill>
                        <a:schemeClr val="tx1"/>
                      </a:solidFill>
                    </a:rPr>
                    <a:t>-a</a:t>
                  </a:r>
                  <a:r>
                    <a:rPr lang="en-US" altLang="en-US" sz="1800" b="0" baseline="-250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  <p:sp>
            <p:nvSpPr>
              <p:cNvPr id="63" name="Text Box 71">
                <a:extLst>
                  <a:ext uri="{FF2B5EF4-FFF2-40B4-BE49-F238E27FC236}">
                    <a16:creationId xmlns:a16="http://schemas.microsoft.com/office/drawing/2014/main" id="{05EEA58D-4848-884D-D80D-8E81DE54B7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0" y="1817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rgbClr val="CC00CC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rgbClr val="6600FF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0" i="1" dirty="0">
                    <a:solidFill>
                      <a:schemeClr val="tx1"/>
                    </a:solidFill>
                  </a:rPr>
                  <a:t>y</a:t>
                </a:r>
                <a:r>
                  <a:rPr lang="en-US" altLang="en-US" sz="1800" b="0" dirty="0">
                    <a:solidFill>
                      <a:schemeClr val="tx1"/>
                    </a:solidFill>
                  </a:rPr>
                  <a:t>[</a:t>
                </a:r>
                <a:r>
                  <a:rPr lang="en-US" altLang="en-US" sz="1800" b="0" i="1" dirty="0">
                    <a:solidFill>
                      <a:schemeClr val="tx1"/>
                    </a:solidFill>
                  </a:rPr>
                  <a:t>n</a:t>
                </a:r>
                <a:r>
                  <a:rPr lang="en-US" altLang="en-US" sz="1800" b="0" dirty="0">
                    <a:solidFill>
                      <a:schemeClr val="tx1"/>
                    </a:solidFill>
                  </a:rPr>
                  <a:t>-1]</a:t>
                </a:r>
              </a:p>
            </p:txBody>
          </p:sp>
          <p:sp>
            <p:nvSpPr>
              <p:cNvPr id="19458" name="Rectangle 73">
                <a:extLst>
                  <a:ext uri="{FF2B5EF4-FFF2-40B4-BE49-F238E27FC236}">
                    <a16:creationId xmlns:a16="http://schemas.microsoft.com/office/drawing/2014/main" id="{870B8A30-214E-65EE-7FCD-815239FBE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1488"/>
                <a:ext cx="480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rgbClr val="CC00CC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rgbClr val="6600FF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solidFill>
                      <a:schemeClr val="tx1"/>
                    </a:solidFill>
                  </a:rPr>
                  <a:t>Unit</a:t>
                </a:r>
                <a:br>
                  <a:rPr lang="en-US" altLang="en-US" sz="1800" b="0">
                    <a:solidFill>
                      <a:schemeClr val="tx1"/>
                    </a:solidFill>
                  </a:rPr>
                </a:br>
                <a:r>
                  <a:rPr lang="en-US" altLang="en-US" sz="1800" b="0">
                    <a:solidFill>
                      <a:schemeClr val="tx1"/>
                    </a:solidFill>
                  </a:rPr>
                  <a:t>Delay</a:t>
                </a:r>
              </a:p>
            </p:txBody>
          </p:sp>
          <p:sp>
            <p:nvSpPr>
              <p:cNvPr id="19462" name="Line 77">
                <a:extLst>
                  <a:ext uri="{FF2B5EF4-FFF2-40B4-BE49-F238E27FC236}">
                    <a16:creationId xmlns:a16="http://schemas.microsoft.com/office/drawing/2014/main" id="{01694F65-E387-501A-7405-CDFCAB40C6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73" y="1968"/>
                <a:ext cx="4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3" name="Line 93">
                <a:extLst>
                  <a:ext uri="{FF2B5EF4-FFF2-40B4-BE49-F238E27FC236}">
                    <a16:creationId xmlns:a16="http://schemas.microsoft.com/office/drawing/2014/main" id="{8D81CA77-C310-E631-39EB-8F71BFF45B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110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90" name="Line 51">
              <a:extLst>
                <a:ext uri="{FF2B5EF4-FFF2-40B4-BE49-F238E27FC236}">
                  <a16:creationId xmlns:a16="http://schemas.microsoft.com/office/drawing/2014/main" id="{C8AAB3AE-5198-48AE-40F0-808BD251A6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5000" y="1964871"/>
              <a:ext cx="0" cy="2290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1" name="Line 51">
              <a:extLst>
                <a:ext uri="{FF2B5EF4-FFF2-40B4-BE49-F238E27FC236}">
                  <a16:creationId xmlns:a16="http://schemas.microsoft.com/office/drawing/2014/main" id="{CA1D65E6-48FF-9E4F-7728-5C30572654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2800" y="1964871"/>
              <a:ext cx="0" cy="2290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95" name="Group 19494">
            <a:extLst>
              <a:ext uri="{FF2B5EF4-FFF2-40B4-BE49-F238E27FC236}">
                <a16:creationId xmlns:a16="http://schemas.microsoft.com/office/drawing/2014/main" id="{1320FAFE-5D75-9223-AD8F-A4BDFB23B9F4}"/>
              </a:ext>
            </a:extLst>
          </p:cNvPr>
          <p:cNvGrpSpPr/>
          <p:nvPr/>
        </p:nvGrpSpPr>
        <p:grpSpPr>
          <a:xfrm>
            <a:off x="4631418" y="3062102"/>
            <a:ext cx="4724400" cy="3675012"/>
            <a:chOff x="4631418" y="3062102"/>
            <a:chExt cx="4724400" cy="367501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056C018-2970-758F-525F-F15BA68276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0500"/>
            <a:stretch/>
          </p:blipFill>
          <p:spPr>
            <a:xfrm>
              <a:off x="4631418" y="3062102"/>
              <a:ext cx="4724400" cy="3675012"/>
            </a:xfrm>
            <a:prstGeom prst="rect">
              <a:avLst/>
            </a:prstGeom>
          </p:spPr>
        </p:pic>
        <p:pic>
          <p:nvPicPr>
            <p:cNvPr id="19492" name="Picture 19491">
              <a:extLst>
                <a:ext uri="{FF2B5EF4-FFF2-40B4-BE49-F238E27FC236}">
                  <a16:creationId xmlns:a16="http://schemas.microsoft.com/office/drawing/2014/main" id="{3D684E8C-B864-0A12-10C7-E6E80F6D6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7392" t="5311" r="32258" b="79170"/>
            <a:stretch/>
          </p:blipFill>
          <p:spPr>
            <a:xfrm>
              <a:off x="5410200" y="5220761"/>
              <a:ext cx="1433851" cy="717385"/>
            </a:xfrm>
            <a:prstGeom prst="rect">
              <a:avLst/>
            </a:prstGeom>
          </p:spPr>
        </p:pic>
      </p:grpSp>
      <p:sp>
        <p:nvSpPr>
          <p:cNvPr id="19494" name="Slide Number Placeholder 6">
            <a:extLst>
              <a:ext uri="{FF2B5EF4-FFF2-40B4-BE49-F238E27FC236}">
                <a16:creationId xmlns:a16="http://schemas.microsoft.com/office/drawing/2014/main" id="{A2C1D03C-92C0-5DF7-1FBF-D10DF74E5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2875" y="6508514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rgbClr val="CC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66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solidFill>
                  <a:schemeClr val="tx1"/>
                </a:solidFill>
              </a:rPr>
              <a:t>6 - </a:t>
            </a:r>
            <a:fld id="{2E4736EC-E1F2-9649-B8D8-8208058FCD9A}" type="slidenum">
              <a:rPr lang="en-US" alt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2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773AA2F9-2108-D492-47FA-AB5B24163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Second Order (Biquad) IIR Filter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5398AA28-3433-677B-2560-FF184DDF9D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1" y="1447801"/>
            <a:ext cx="51816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Biquad: short for </a:t>
            </a:r>
            <a:r>
              <a:rPr lang="en-US" altLang="en-US" i="1" dirty="0">
                <a:ea typeface="ＭＳ Ｐゴシック" panose="020B0600070205080204" pitchFamily="34" charset="-128"/>
              </a:rPr>
              <a:t>biquadratic</a:t>
            </a:r>
          </a:p>
          <a:p>
            <a:pPr marL="457200" lvl="1" indent="0">
              <a:lnSpc>
                <a:spcPct val="90000"/>
              </a:lnSpc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Transfer function is ratio of two quadratic polynomials</a:t>
            </a:r>
          </a:p>
        </p:txBody>
      </p:sp>
      <p:sp>
        <p:nvSpPr>
          <p:cNvPr id="19463" name="Slide Number Placeholder 6">
            <a:extLst>
              <a:ext uri="{FF2B5EF4-FFF2-40B4-BE49-F238E27FC236}">
                <a16:creationId xmlns:a16="http://schemas.microsoft.com/office/drawing/2014/main" id="{B893334D-41C9-E792-63F5-D65EE4A1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rgbClr val="CC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66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solidFill>
                  <a:schemeClr val="tx1"/>
                </a:solidFill>
              </a:rPr>
              <a:t>6 - </a:t>
            </a:r>
            <a:fld id="{2E4736EC-E1F2-9649-B8D8-8208058FCD9A}" type="slidenum">
              <a:rPr lang="en-US" alt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b="0" dirty="0">
              <a:solidFill>
                <a:schemeClr val="tx1"/>
              </a:solidFill>
            </a:endParaRPr>
          </a:p>
        </p:txBody>
      </p:sp>
      <p:pic>
        <p:nvPicPr>
          <p:cNvPr id="19757" name="Graphic 19756">
            <a:extLst>
              <a:ext uri="{FF2B5EF4-FFF2-40B4-BE49-F238E27FC236}">
                <a16:creationId xmlns:a16="http://schemas.microsoft.com/office/drawing/2014/main" id="{75639FA8-720F-AF90-752B-E6246DD93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" y="2903723"/>
            <a:ext cx="7826829" cy="36494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759" name="TextBox 19758">
                <a:extLst>
                  <a:ext uri="{FF2B5EF4-FFF2-40B4-BE49-F238E27FC236}">
                    <a16:creationId xmlns:a16="http://schemas.microsoft.com/office/drawing/2014/main" id="{EA11331D-1960-3382-EF5C-3B8BDCA6BCF1}"/>
                  </a:ext>
                </a:extLst>
              </p:cNvPr>
              <p:cNvSpPr txBox="1"/>
              <p:nvPr/>
            </p:nvSpPr>
            <p:spPr>
              <a:xfrm>
                <a:off x="4800600" y="1801930"/>
                <a:ext cx="4572000" cy="915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𝐻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𝑧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r>
                            <a:rPr lang="en-US" alt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759" name="TextBox 19758">
                <a:extLst>
                  <a:ext uri="{FF2B5EF4-FFF2-40B4-BE49-F238E27FC236}">
                    <a16:creationId xmlns:a16="http://schemas.microsoft.com/office/drawing/2014/main" id="{EA11331D-1960-3382-EF5C-3B8BDCA6B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801930"/>
                <a:ext cx="4572000" cy="9155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760" name="Text Box 39">
            <a:extLst>
              <a:ext uri="{FF2B5EF4-FFF2-40B4-BE49-F238E27FC236}">
                <a16:creationId xmlns:a16="http://schemas.microsoft.com/office/drawing/2014/main" id="{5AADB45D-A5AE-3CFC-3750-52DA2775B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129" y="3847121"/>
            <a:ext cx="2209800" cy="52322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rgbClr val="CC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66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Direct form I</a:t>
            </a:r>
          </a:p>
        </p:txBody>
      </p:sp>
      <p:sp>
        <p:nvSpPr>
          <p:cNvPr id="19732" name="TextBox 19731">
            <a:extLst>
              <a:ext uri="{FF2B5EF4-FFF2-40B4-BE49-F238E27FC236}">
                <a16:creationId xmlns:a16="http://schemas.microsoft.com/office/drawing/2014/main" id="{D5825952-76EC-9FED-694F-66AE3DBC2ABB}"/>
              </a:ext>
            </a:extLst>
          </p:cNvPr>
          <p:cNvSpPr txBox="1"/>
          <p:nvPr/>
        </p:nvSpPr>
        <p:spPr>
          <a:xfrm>
            <a:off x="4724400" y="4514654"/>
            <a:ext cx="4006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0" i="1" dirty="0">
                <a:solidFill>
                  <a:schemeClr val="tx1"/>
                </a:solidFill>
              </a:rPr>
              <a:t>-</a:t>
            </a:r>
            <a:endParaRPr lang="en-US" dirty="0"/>
          </a:p>
        </p:txBody>
      </p:sp>
      <p:sp>
        <p:nvSpPr>
          <p:cNvPr id="19733" name="TextBox 19732">
            <a:extLst>
              <a:ext uri="{FF2B5EF4-FFF2-40B4-BE49-F238E27FC236}">
                <a16:creationId xmlns:a16="http://schemas.microsoft.com/office/drawing/2014/main" id="{97FFF60D-1FF2-F1C5-593E-4F2B70DF6619}"/>
              </a:ext>
            </a:extLst>
          </p:cNvPr>
          <p:cNvSpPr txBox="1"/>
          <p:nvPr/>
        </p:nvSpPr>
        <p:spPr>
          <a:xfrm>
            <a:off x="4724400" y="5691681"/>
            <a:ext cx="4006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0" i="1" dirty="0">
                <a:solidFill>
                  <a:schemeClr val="tx1"/>
                </a:solidFill>
              </a:rPr>
              <a:t>-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0" grpId="0" animBg="1"/>
      <p:bldP spid="1976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773AA2F9-2108-D492-47FA-AB5B24163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Biquad in Direct form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8" name="Rectangle 3">
                <a:extLst>
                  <a:ext uri="{FF2B5EF4-FFF2-40B4-BE49-F238E27FC236}">
                    <a16:creationId xmlns:a16="http://schemas.microsoft.com/office/drawing/2014/main" id="{5398AA28-3433-677B-2560-FF184DDF9D5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10985" y="1255808"/>
                <a:ext cx="7522029" cy="898525"/>
              </a:xfrm>
            </p:spPr>
            <p:txBody>
              <a:bodyPr/>
              <a:lstStyle/>
              <a:p>
                <a:pPr marL="457200" lvl="1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𝐻</m:t>
                      </m:r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𝑧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−</m:t>
                              </m:r>
                              <m: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alt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alt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𝐶</m:t>
                      </m:r>
                      <m:f>
                        <m:f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𝑧</m:t>
                              </m:r>
                              <m: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𝑧</m:t>
                              </m:r>
                              <m:r>
                                <a:rPr lang="en-US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alt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𝑧</m:t>
                              </m:r>
                              <m:r>
                                <a:rPr lang="en-US" alt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alt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𝑧</m:t>
                              </m:r>
                              <m:r>
                                <a:rPr lang="en-US" alt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9458" name="Rectangle 3">
                <a:extLst>
                  <a:ext uri="{FF2B5EF4-FFF2-40B4-BE49-F238E27FC236}">
                    <a16:creationId xmlns:a16="http://schemas.microsoft.com/office/drawing/2014/main" id="{5398AA28-3433-677B-2560-FF184DDF9D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10985" y="1255808"/>
                <a:ext cx="7522029" cy="89852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BAAC179A-2A4B-A9D4-54C9-463CF6BAFDB6}"/>
              </a:ext>
            </a:extLst>
          </p:cNvPr>
          <p:cNvGrpSpPr>
            <a:grpSpLocks/>
          </p:cNvGrpSpPr>
          <p:nvPr/>
        </p:nvGrpSpPr>
        <p:grpSpPr bwMode="auto">
          <a:xfrm>
            <a:off x="2002814" y="5858669"/>
            <a:ext cx="5729287" cy="779462"/>
            <a:chOff x="836222" y="5110402"/>
            <a:chExt cx="6385458" cy="979106"/>
          </a:xfrm>
        </p:grpSpPr>
        <p:sp>
          <p:nvSpPr>
            <p:cNvPr id="19471" name="TextBox 1">
              <a:extLst>
                <a:ext uri="{FF2B5EF4-FFF2-40B4-BE49-F238E27FC236}">
                  <a16:creationId xmlns:a16="http://schemas.microsoft.com/office/drawing/2014/main" id="{2DFB4F8E-0C83-8F38-345B-4FD324756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4850" y="5334000"/>
              <a:ext cx="1162266" cy="73518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chemeClr val="tx1"/>
                  </a:solidFill>
                </a:rPr>
                <a:t>All-pole IIR Filter</a:t>
              </a:r>
            </a:p>
          </p:txBody>
        </p:sp>
        <p:cxnSp>
          <p:nvCxnSpPr>
            <p:cNvPr id="19472" name="Straight Arrow Connector 3">
              <a:extLst>
                <a:ext uri="{FF2B5EF4-FFF2-40B4-BE49-F238E27FC236}">
                  <a16:creationId xmlns:a16="http://schemas.microsoft.com/office/drawing/2014/main" id="{D166F796-C8DC-B2B8-1641-2FA8E1FE34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95300" y="5638800"/>
              <a:ext cx="515588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3" name="Straight Arrow Connector 46">
              <a:extLst>
                <a:ext uri="{FF2B5EF4-FFF2-40B4-BE49-F238E27FC236}">
                  <a16:creationId xmlns:a16="http://schemas.microsoft.com/office/drawing/2014/main" id="{3C872D6D-83C8-AD57-92A1-2506C9B181C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71700" y="5638800"/>
              <a:ext cx="9906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4" name="Rectangle 6">
              <a:extLst>
                <a:ext uri="{FF2B5EF4-FFF2-40B4-BE49-F238E27FC236}">
                  <a16:creationId xmlns:a16="http://schemas.microsoft.com/office/drawing/2014/main" id="{6E4C6140-8767-B239-C134-7764B725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22" y="5334000"/>
              <a:ext cx="509155" cy="50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chemeClr val="tx1"/>
                  </a:solidFill>
                </a:rPr>
                <a:t>x</a:t>
              </a:r>
              <a:r>
                <a:rPr lang="en-US" altLang="en-US" sz="1800" b="0">
                  <a:solidFill>
                    <a:schemeClr val="tx1"/>
                  </a:solidFill>
                </a:rPr>
                <a:t>[</a:t>
              </a:r>
              <a:r>
                <a:rPr lang="en-US" altLang="en-US" sz="1800" b="0" i="1">
                  <a:solidFill>
                    <a:schemeClr val="tx1"/>
                  </a:solidFill>
                </a:rPr>
                <a:t>n</a:t>
              </a:r>
              <a:r>
                <a:rPr lang="en-US" altLang="en-US" sz="1800" b="0">
                  <a:solidFill>
                    <a:schemeClr val="tx1"/>
                  </a:solidFill>
                </a:rPr>
                <a:t>]</a:t>
              </a: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9475" name="Rectangle 22">
              <a:extLst>
                <a:ext uri="{FF2B5EF4-FFF2-40B4-BE49-F238E27FC236}">
                  <a16:creationId xmlns:a16="http://schemas.microsoft.com/office/drawing/2014/main" id="{FF2BF053-80D1-DD1A-3AF9-EFA07357A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0340" y="5110402"/>
              <a:ext cx="509155" cy="50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chemeClr val="tx1"/>
                  </a:solidFill>
                </a:rPr>
                <a:t>v</a:t>
              </a:r>
              <a:r>
                <a:rPr lang="en-US" altLang="en-US" sz="1800" b="0">
                  <a:solidFill>
                    <a:schemeClr val="tx1"/>
                  </a:solidFill>
                </a:rPr>
                <a:t>[</a:t>
              </a:r>
              <a:r>
                <a:rPr lang="en-US" altLang="en-US" sz="1800" b="0" i="1">
                  <a:solidFill>
                    <a:schemeClr val="tx1"/>
                  </a:solidFill>
                </a:rPr>
                <a:t>n</a:t>
              </a:r>
              <a:r>
                <a:rPr lang="en-US" altLang="en-US" sz="1800" b="0">
                  <a:solidFill>
                    <a:schemeClr val="tx1"/>
                  </a:solidFill>
                </a:rPr>
                <a:t>]</a:t>
              </a: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9476" name="TextBox 49">
              <a:extLst>
                <a:ext uri="{FF2B5EF4-FFF2-40B4-BE49-F238E27FC236}">
                  <a16:creationId xmlns:a16="http://schemas.microsoft.com/office/drawing/2014/main" id="{9BD4D438-E342-D319-FF2A-9F5D26B55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7249" y="5315634"/>
              <a:ext cx="1162266" cy="77387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 </a:t>
              </a:r>
              <a:r>
                <a:rPr lang="en-US" altLang="en-US" sz="1600" b="0">
                  <a:solidFill>
                    <a:schemeClr val="tx1"/>
                  </a:solidFill>
                </a:rPr>
                <a:t>FIR Filter</a:t>
              </a:r>
              <a:endParaRPr lang="en-US" altLang="en-US" sz="1800" b="0">
                <a:solidFill>
                  <a:schemeClr val="tx1"/>
                </a:solidFill>
              </a:endParaRPr>
            </a:p>
          </p:txBody>
        </p:sp>
        <p:cxnSp>
          <p:nvCxnSpPr>
            <p:cNvPr id="19477" name="Straight Arrow Connector 50">
              <a:extLst>
                <a:ext uri="{FF2B5EF4-FFF2-40B4-BE49-F238E27FC236}">
                  <a16:creationId xmlns:a16="http://schemas.microsoft.com/office/drawing/2014/main" id="{19CB8DE4-7310-0690-1E02-0882346898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28528" y="5638800"/>
              <a:ext cx="1236547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8" name="Text Box 40">
              <a:extLst>
                <a:ext uri="{FF2B5EF4-FFF2-40B4-BE49-F238E27FC236}">
                  <a16:creationId xmlns:a16="http://schemas.microsoft.com/office/drawing/2014/main" id="{3D650147-D5C8-FDED-4B6C-28FFDEA03C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4316" y="5444387"/>
              <a:ext cx="727364" cy="347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0" i="1">
                  <a:solidFill>
                    <a:schemeClr val="tx1"/>
                  </a:solidFill>
                </a:rPr>
                <a:t>y</a:t>
              </a:r>
              <a:r>
                <a:rPr lang="en-US" altLang="en-US" sz="1800" b="0">
                  <a:solidFill>
                    <a:schemeClr val="tx1"/>
                  </a:solidFill>
                </a:rPr>
                <a:t>[</a:t>
              </a:r>
              <a:r>
                <a:rPr lang="en-US" altLang="en-US" sz="1800" b="0" i="1">
                  <a:solidFill>
                    <a:schemeClr val="tx1"/>
                  </a:solidFill>
                </a:rPr>
                <a:t>n</a:t>
              </a:r>
              <a:r>
                <a:rPr lang="en-US" altLang="en-US" sz="1800" b="0">
                  <a:solidFill>
                    <a:schemeClr val="tx1"/>
                  </a:solidFill>
                </a:rPr>
                <a:t>]</a:t>
              </a:r>
            </a:p>
          </p:txBody>
        </p:sp>
      </p:grpSp>
      <p:sp>
        <p:nvSpPr>
          <p:cNvPr id="19463" name="Slide Number Placeholder 6">
            <a:extLst>
              <a:ext uri="{FF2B5EF4-FFF2-40B4-BE49-F238E27FC236}">
                <a16:creationId xmlns:a16="http://schemas.microsoft.com/office/drawing/2014/main" id="{B893334D-41C9-E792-63F5-D65EE4A1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rgbClr val="CC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66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solidFill>
                  <a:schemeClr val="tx1"/>
                </a:solidFill>
              </a:rPr>
              <a:t>6 - </a:t>
            </a:r>
            <a:fld id="{2E4736EC-E1F2-9649-B8D8-8208058FCD9A}" type="slidenum">
              <a:rPr lang="en-US" alt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b="0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241C76F-6DAF-B400-29AE-B24B5098F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6406" y="2251753"/>
            <a:ext cx="8043630" cy="336651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BA0788C-16D8-32C8-9D94-06FA84943DA3}"/>
              </a:ext>
            </a:extLst>
          </p:cNvPr>
          <p:cNvGrpSpPr/>
          <p:nvPr/>
        </p:nvGrpSpPr>
        <p:grpSpPr>
          <a:xfrm>
            <a:off x="1447800" y="2286000"/>
            <a:ext cx="6459856" cy="3566468"/>
            <a:chOff x="1447800" y="2246382"/>
            <a:chExt cx="6459856" cy="356646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2E4D55-BE28-B1B9-8C5F-C8D1BF10E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2246382"/>
              <a:ext cx="3774231" cy="3566468"/>
            </a:xfrm>
            <a:prstGeom prst="ellipse">
              <a:avLst/>
            </a:prstGeom>
            <a:noFill/>
            <a:ln w="15875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0">
                <a:solidFill>
                  <a:schemeClr val="tx1"/>
                </a:solidFill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D240D9F-D625-7CE3-7412-DBE1A182F982}"/>
                </a:ext>
              </a:extLst>
            </p:cNvPr>
            <p:cNvGrpSpPr/>
            <p:nvPr/>
          </p:nvGrpSpPr>
          <p:grpSpPr>
            <a:xfrm>
              <a:off x="1583798" y="2246382"/>
              <a:ext cx="6323858" cy="3566468"/>
              <a:chOff x="1583798" y="2246382"/>
              <a:chExt cx="6323858" cy="3566468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2AC53C1-846D-05A0-16D2-30DB9CD82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4369" y="2246382"/>
                <a:ext cx="3774231" cy="3566468"/>
              </a:xfrm>
              <a:prstGeom prst="ellipse">
                <a:avLst/>
              </a:prstGeom>
              <a:noFill/>
              <a:ln w="15875" algn="ctr">
                <a:solidFill>
                  <a:schemeClr val="accent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05A7752-5DAD-0157-5142-ABB1762F9B13}"/>
                  </a:ext>
                </a:extLst>
              </p:cNvPr>
              <p:cNvSpPr txBox="1"/>
              <p:nvPr/>
            </p:nvSpPr>
            <p:spPr>
              <a:xfrm>
                <a:off x="1583798" y="3918506"/>
                <a:ext cx="142991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i="1" dirty="0">
                    <a:solidFill>
                      <a:srgbClr val="FF0000"/>
                    </a:solidFill>
                    <a:ea typeface="ＭＳ Ｐゴシック" panose="020B0600070205080204" pitchFamily="34" charset="-128"/>
                  </a:rPr>
                  <a:t>All-pole IIR filter</a:t>
                </a:r>
                <a:endParaRPr lang="en-US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FB08BD-ADD0-46FF-171D-2472629E7B6C}"/>
                  </a:ext>
                </a:extLst>
              </p:cNvPr>
              <p:cNvSpPr txBox="1"/>
              <p:nvPr/>
            </p:nvSpPr>
            <p:spPr>
              <a:xfrm>
                <a:off x="6705600" y="4029616"/>
                <a:ext cx="120205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i="1" dirty="0">
                    <a:solidFill>
                      <a:schemeClr val="accent2"/>
                    </a:solidFill>
                    <a:ea typeface="ＭＳ Ｐゴシック" panose="020B0600070205080204" pitchFamily="34" charset="-128"/>
                  </a:rPr>
                  <a:t>FIR Filter</a:t>
                </a:r>
                <a:endParaRPr lang="en-US" i="1" dirty="0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19467" name="TextBox 19466">
            <a:extLst>
              <a:ext uri="{FF2B5EF4-FFF2-40B4-BE49-F238E27FC236}">
                <a16:creationId xmlns:a16="http://schemas.microsoft.com/office/drawing/2014/main" id="{DC438584-4763-A6D3-6925-804D4F0A8448}"/>
              </a:ext>
            </a:extLst>
          </p:cNvPr>
          <p:cNvSpPr txBox="1"/>
          <p:nvPr/>
        </p:nvSpPr>
        <p:spPr>
          <a:xfrm>
            <a:off x="3246984" y="3562187"/>
            <a:ext cx="4006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0" i="1" dirty="0">
                <a:solidFill>
                  <a:schemeClr val="tx1"/>
                </a:solidFill>
              </a:rPr>
              <a:t>-</a:t>
            </a:r>
            <a:endParaRPr lang="en-US" dirty="0"/>
          </a:p>
        </p:txBody>
      </p:sp>
      <p:sp>
        <p:nvSpPr>
          <p:cNvPr id="19468" name="TextBox 19467">
            <a:extLst>
              <a:ext uri="{FF2B5EF4-FFF2-40B4-BE49-F238E27FC236}">
                <a16:creationId xmlns:a16="http://schemas.microsoft.com/office/drawing/2014/main" id="{E201D20C-32DA-D2B6-0A5B-EB0280C91BCE}"/>
              </a:ext>
            </a:extLst>
          </p:cNvPr>
          <p:cNvSpPr txBox="1"/>
          <p:nvPr/>
        </p:nvSpPr>
        <p:spPr>
          <a:xfrm>
            <a:off x="3166013" y="5029200"/>
            <a:ext cx="4006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0" i="1" dirty="0">
                <a:solidFill>
                  <a:schemeClr val="tx1"/>
                </a:solidFill>
              </a:rPr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3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773AA2F9-2108-D492-47FA-AB5B24163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Second Order (Biquad) IIR Filter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5398AA28-3433-677B-2560-FF184DDF9D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1" y="5964919"/>
            <a:ext cx="4876799" cy="588281"/>
          </a:xfrm>
        </p:spPr>
        <p:txBody>
          <a:bodyPr/>
          <a:lstStyle/>
          <a:p>
            <a:pPr lvl="1" algn="just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Example:  </a:t>
            </a:r>
            <a:r>
              <a:rPr lang="en-US" altLang="en-US" dirty="0" err="1">
                <a:ea typeface="ＭＳ Ｐゴシック" panose="020B0600070205080204" pitchFamily="34" charset="-128"/>
              </a:rPr>
              <a:t>bandstop</a:t>
            </a:r>
            <a:r>
              <a:rPr lang="en-US" altLang="en-US" dirty="0">
                <a:ea typeface="ＭＳ Ｐゴシック" panose="020B0600070205080204" pitchFamily="34" charset="-128"/>
              </a:rPr>
              <a:t> filter</a:t>
            </a:r>
          </a:p>
        </p:txBody>
      </p:sp>
      <p:sp>
        <p:nvSpPr>
          <p:cNvPr id="19463" name="Slide Number Placeholder 6">
            <a:extLst>
              <a:ext uri="{FF2B5EF4-FFF2-40B4-BE49-F238E27FC236}">
                <a16:creationId xmlns:a16="http://schemas.microsoft.com/office/drawing/2014/main" id="{B893334D-41C9-E792-63F5-D65EE4A1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rgbClr val="CC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66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solidFill>
                  <a:schemeClr val="tx1"/>
                </a:solidFill>
              </a:rPr>
              <a:t>6 - </a:t>
            </a:r>
            <a:fld id="{2E4736EC-E1F2-9649-B8D8-8208058FCD9A}" type="slidenum">
              <a:rPr lang="en-US" alt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4ED69A65-B30B-6651-EAC7-3C4F3AB4FD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4400" y="1366157"/>
                <a:ext cx="44958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 b="1">
                    <a:solidFill>
                      <a:srgbClr val="CC00CC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b="1">
                    <a:solidFill>
                      <a:srgbClr val="6600FF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57200" lvl="1" indent="0">
                  <a:lnSpc>
                    <a:spcPct val="90000"/>
                  </a:lnSpc>
                  <a:spcAft>
                    <a:spcPts val="1200"/>
                  </a:spcAft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 kern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𝐻</m:t>
                      </m:r>
                      <m:d>
                        <m:dPr>
                          <m:ctrlPr>
                            <a:rPr lang="en-US" altLang="en-US" i="1" ker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US" altLang="en-US" i="1" ker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𝑧</m:t>
                          </m:r>
                        </m:e>
                      </m:d>
                      <m:r>
                        <a:rPr lang="en-US" altLang="en-US" i="1" ker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altLang="en-US" i="1" ker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en-US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en-US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en-US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altLang="en-US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en-US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en-US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en-US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en-US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altLang="en-US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en-US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−</m:t>
                              </m:r>
                              <m:r>
                                <a:rPr lang="en-US" altLang="en-US" b="0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i="1" ker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en-US" i="1" ker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i="1" ker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i="1" ker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en-US" i="1" ker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altLang="en-US" i="1" ker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en-US" i="1" ker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en-US" i="1" ker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en-US" i="1" ker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i="1" ker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i="1" ker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en-US" i="1" ker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altLang="en-US" i="1" ker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en-US" i="1" ker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en-US" i="1" kern="0" dirty="0">
                  <a:solidFill>
                    <a:schemeClr val="accent2"/>
                  </a:solidFill>
                  <a:latin typeface="Cambria Math" panose="02040503050406030204" pitchFamily="18" charset="0"/>
                  <a:ea typeface="ＭＳ Ｐゴシック" panose="020B0600070205080204" pitchFamily="34" charset="-128"/>
                </a:endParaRPr>
              </a:p>
              <a:p>
                <a:pPr marL="457200" lvl="1" indent="0" algn="r">
                  <a:lnSpc>
                    <a:spcPct val="90000"/>
                  </a:lnSpc>
                  <a:spcAft>
                    <a:spcPts val="1200"/>
                  </a:spcAft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en-US" i="1" kern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r>
                        <a:rPr lang="en-US" altLang="en-US" i="1" kern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𝐶</m:t>
                      </m:r>
                      <m:f>
                        <m:fPr>
                          <m:ctrlPr>
                            <a:rPr lang="en-US" altLang="en-US" i="1" kern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en-US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dPr>
                            <m:e>
                              <m:r>
                                <a:rPr lang="en-US" altLang="en-US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𝑧</m:t>
                              </m:r>
                              <m:r>
                                <a:rPr lang="en-US" altLang="en-US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en-US" i="1" kern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 kern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i="1" kern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altLang="en-US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dPr>
                            <m:e>
                              <m:r>
                                <a:rPr lang="en-US" altLang="en-US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𝑧</m:t>
                              </m:r>
                              <m:r>
                                <a:rPr lang="en-US" altLang="en-US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en-US" i="1" kern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 kern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i="1" kern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altLang="en-US" i="1" kern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dPr>
                            <m:e>
                              <m:r>
                                <a:rPr lang="en-US" altLang="en-US" i="1" kern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𝑧</m:t>
                              </m:r>
                              <m:r>
                                <a:rPr lang="en-US" altLang="en-US" i="1" kern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en-US" i="1" kern="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 kern="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en-US" i="1" kern="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altLang="en-US" i="1" kern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dPr>
                            <m:e>
                              <m:r>
                                <a:rPr lang="en-US" altLang="en-US" i="1" kern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𝑧</m:t>
                              </m:r>
                              <m:r>
                                <a:rPr lang="en-US" altLang="en-US" i="1" kern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en-US" i="1" kern="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 kern="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en-US" i="1" kern="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altLang="en-US" kern="0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4ED69A65-B30B-6651-EAC7-3C4F3AB4F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1366157"/>
                <a:ext cx="4495800" cy="1828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2C6A708A-8C5D-1C9D-B537-2417AEADED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3301319"/>
                <a:ext cx="89916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 b="1">
                    <a:solidFill>
                      <a:srgbClr val="CC00CC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b="1">
                    <a:solidFill>
                      <a:srgbClr val="6600FF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57200" lvl="1" indent="0">
                  <a:lnSpc>
                    <a:spcPct val="90000"/>
                  </a:lnSpc>
                  <a:spcAft>
                    <a:spcPts val="1200"/>
                  </a:spcAft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kern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b="0" i="1" kern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𝑧</m:t>
                          </m:r>
                        </m:e>
                        <m:sub>
                          <m:r>
                            <a:rPr lang="en-US" altLang="en-US" b="0" i="1" kern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altLang="en-US" b="0" i="1" kern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altLang="en-US" b="0" i="1" kern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b="0" i="1" kern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𝑧</m:t>
                          </m:r>
                        </m:e>
                        <m:sub>
                          <m:r>
                            <a:rPr lang="en-US" altLang="en-US" b="0" i="1" kern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2</m:t>
                          </m:r>
                        </m:sub>
                      </m:sSub>
                      <m:r>
                        <a:rPr lang="en-US" altLang="en-US" b="0" i="1" kern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altLang="en-US" b="0" i="1" kern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fPr>
                        <m:num>
                          <m:r>
                            <a:rPr lang="en-US" altLang="en-US" b="0" i="1" kern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b="0" i="1" kern="0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b="0" i="1" kern="0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b="0" i="1" kern="0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b="0" i="1" kern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altLang="en-US" b="0" i="1" kern="0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altLang="en-US" b="0" i="1" kern="0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b="0" i="1" kern="0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en-US" b="0" i="1" kern="0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en-US" b="0" i="1" kern="0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en-US" b="0" i="1" kern="0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−4</m:t>
                              </m:r>
                              <m:sSub>
                                <m:sSubPr>
                                  <m:ctrlPr>
                                    <a:rPr lang="en-US" altLang="en-US" b="0" i="1" kern="0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kern="0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en-US" b="0" i="1" kern="0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en-US" b="0" i="1" kern="0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kern="0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en-US" b="0" i="1" kern="0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en-US" altLang="en-US" b="0" i="1" kern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en-US" b="0" i="1" kern="0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b="0" i="1" kern="0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b="0" i="1" kern="0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en-US" b="0" i="0" kern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,  </m:t>
                      </m:r>
                      <m:sSub>
                        <m:sSubPr>
                          <m:ctrlPr>
                            <a:rPr lang="en-US" altLang="en-US" b="0" i="1" kern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b="0" i="1" kern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𝑝</m:t>
                          </m:r>
                        </m:e>
                        <m:sub>
                          <m:r>
                            <a:rPr lang="en-US" altLang="en-US" b="0" i="1" kern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altLang="en-US" b="0" i="1" kern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altLang="en-US" b="0" i="1" kern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b="0" i="1" kern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𝑝</m:t>
                          </m:r>
                        </m:e>
                        <m:sub>
                          <m:r>
                            <a:rPr lang="en-US" altLang="en-US" b="0" i="1" kern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2</m:t>
                          </m:r>
                        </m:sub>
                      </m:sSub>
                      <m:r>
                        <a:rPr lang="en-US" altLang="en-US" b="0" i="1" kern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altLang="en-US" b="0" i="1" kern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fPr>
                        <m:num>
                          <m:r>
                            <a:rPr lang="en-US" altLang="en-US" b="0" i="1" kern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b="0" i="1" kern="0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b="0" i="1" kern="0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b="0" i="1" kern="0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b="0" i="1" kern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altLang="en-US" b="0" i="1" kern="0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altLang="en-US" b="0" i="1" kern="0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b="0" i="1" kern="0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b="0" i="1" kern="0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en-US" b="0" i="1" kern="0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en-US" b="0" i="1" kern="0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−4</m:t>
                              </m:r>
                              <m:sSub>
                                <m:sSubPr>
                                  <m:ctrlPr>
                                    <a:rPr lang="en-US" altLang="en-US" b="0" i="1" kern="0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kern="0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b="0" i="1" kern="0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en-US" altLang="en-US" b="0" i="1" kern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en-US" kern="0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2C6A708A-8C5D-1C9D-B537-2417AEADE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3301319"/>
                <a:ext cx="8991600" cy="990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51925161-EC5A-7441-D51A-E87D5C6F0B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1" y="1447800"/>
                <a:ext cx="4876799" cy="1600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 b="1">
                    <a:solidFill>
                      <a:srgbClr val="CC00CC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b="1">
                    <a:solidFill>
                      <a:srgbClr val="6600FF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altLang="en-US" kern="0" dirty="0">
                    <a:ea typeface="ＭＳ Ｐゴシック" panose="020B0600070205080204" pitchFamily="34" charset="-128"/>
                  </a:rPr>
                  <a:t>Biquad poles and zeros</a:t>
                </a:r>
              </a:p>
              <a:p>
                <a:pPr lvl="1" algn="just">
                  <a:lnSpc>
                    <a:spcPct val="90000"/>
                  </a:lnSpc>
                </a:pPr>
                <a:r>
                  <a:rPr lang="en-US" altLang="en-US" kern="0" dirty="0">
                    <a:ea typeface="ＭＳ Ｐゴシック" panose="020B0600070205080204" pitchFamily="34" charset="-128"/>
                  </a:rPr>
                  <a:t>If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kern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i="1" kern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𝑏</m:t>
                        </m:r>
                      </m:e>
                      <m:sub>
                        <m:r>
                          <a:rPr lang="en-US" altLang="en-US" i="1" kern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0</m:t>
                        </m:r>
                      </m:sub>
                    </m:sSub>
                    <m:r>
                      <a:rPr lang="en-US" altLang="en-US" i="1" kern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,</m:t>
                    </m:r>
                    <m:sSub>
                      <m:sSubPr>
                        <m:ctrlPr>
                          <a:rPr lang="en-US" altLang="en-US" i="1" kern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i="1" kern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𝑏</m:t>
                        </m:r>
                      </m:e>
                      <m:sub>
                        <m:r>
                          <a:rPr lang="en-US" altLang="en-US" i="1" kern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1</m:t>
                        </m:r>
                      </m:sub>
                    </m:sSub>
                    <m:r>
                      <a:rPr lang="en-US" altLang="en-US" i="1" kern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,</m:t>
                    </m:r>
                    <m:sSub>
                      <m:sSubPr>
                        <m:ctrlPr>
                          <a:rPr lang="en-US" altLang="en-US" i="1" kern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i="1" kern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𝑏</m:t>
                        </m:r>
                      </m:e>
                      <m:sub>
                        <m:r>
                          <a:rPr lang="en-US" altLang="en-US" i="1" kern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2</m:t>
                        </m:r>
                      </m:sub>
                    </m:sSub>
                    <m:r>
                      <a:rPr lang="en-US" altLang="en-US" i="1" kern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,</m:t>
                    </m:r>
                    <m:sSub>
                      <m:sSubPr>
                        <m:ctrlPr>
                          <a:rPr lang="en-US" altLang="en-US" i="1" kern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i="1" kern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𝑎</m:t>
                        </m:r>
                      </m:e>
                      <m:sub>
                        <m:r>
                          <a:rPr lang="en-US" altLang="en-US" i="1" kern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1</m:t>
                        </m:r>
                      </m:sub>
                    </m:sSub>
                    <m:r>
                      <a:rPr lang="en-US" altLang="en-US" i="1" kern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,</m:t>
                    </m:r>
                    <m:sSub>
                      <m:sSubPr>
                        <m:ctrlPr>
                          <a:rPr lang="en-US" altLang="en-US" i="1" kern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i="1" kern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𝑎</m:t>
                        </m:r>
                      </m:e>
                      <m:sub>
                        <m:r>
                          <a:rPr lang="en-US" altLang="en-US" i="1" kern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kern="0" dirty="0">
                    <a:ea typeface="ＭＳ Ｐゴシック" panose="020B0600070205080204" pitchFamily="34" charset="-128"/>
                  </a:rPr>
                  <a:t> are real, then poles and zeros will be complex conjugate pairs</a:t>
                </a: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51925161-EC5A-7441-D51A-E87D5C6F0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1" y="1447800"/>
                <a:ext cx="4876799" cy="1600200"/>
              </a:xfrm>
              <a:prstGeom prst="rect">
                <a:avLst/>
              </a:prstGeom>
              <a:blipFill>
                <a:blip r:embed="rId5"/>
                <a:stretch>
                  <a:fillRect l="-2250" t="-6870" r="-1875" b="-45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3">
            <a:extLst>
              <a:ext uri="{FF2B5EF4-FFF2-40B4-BE49-F238E27FC236}">
                <a16:creationId xmlns:a16="http://schemas.microsoft.com/office/drawing/2014/main" id="{F402D51C-CB8A-0EA3-85CC-B794B006E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1" y="4495800"/>
            <a:ext cx="4876799" cy="150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6600FF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algn="just">
              <a:lnSpc>
                <a:spcPct val="90000"/>
              </a:lnSpc>
            </a:pPr>
            <a:r>
              <a:rPr lang="en-US" altLang="en-US" kern="0" dirty="0">
                <a:ea typeface="ＭＳ Ｐゴシック" panose="020B0600070205080204" pitchFamily="34" charset="-128"/>
              </a:rPr>
              <a:t>Allowing complex poles and zeros provides more flexibility for designing filters compared to single order IIR filter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2AE5517-4984-6DB4-491F-11A84C24AE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859" t="25192" r="25808"/>
          <a:stretch/>
        </p:blipFill>
        <p:spPr>
          <a:xfrm>
            <a:off x="5562600" y="4291919"/>
            <a:ext cx="2819400" cy="233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  <p:bldP spid="3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C8FDECE7-50A6-4E00-2E4B-34594C9910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Vocoder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381CC3A3-8E03-2EEB-55EF-31F664ADB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838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6600FF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90000"/>
              </a:lnSpc>
              <a:defRPr/>
            </a:pPr>
            <a:r>
              <a:rPr lang="en-US" altLang="en-US" kern="0" dirty="0">
                <a:ea typeface="ＭＳ Ｐゴシック" panose="020B0600070205080204" pitchFamily="34" charset="-128"/>
              </a:rPr>
              <a:t>Instead of representing speech by signal amplitude, represent based on filter parameters</a:t>
            </a:r>
          </a:p>
          <a:p>
            <a:pPr lvl="1">
              <a:lnSpc>
                <a:spcPct val="90000"/>
              </a:lnSpc>
              <a:defRPr/>
            </a:pPr>
            <a:endParaRPr lang="en-US" altLang="en-US" kern="0" dirty="0">
              <a:ea typeface="ＭＳ Ｐゴシック" panose="020B0600070205080204" pitchFamily="34" charset="-128"/>
            </a:endParaRPr>
          </a:p>
        </p:txBody>
      </p:sp>
      <p:sp>
        <p:nvSpPr>
          <p:cNvPr id="22536" name="Slide Number Placeholder 5">
            <a:extLst>
              <a:ext uri="{FF2B5EF4-FFF2-40B4-BE49-F238E27FC236}">
                <a16:creationId xmlns:a16="http://schemas.microsoft.com/office/drawing/2014/main" id="{923816F6-B60B-412B-CF16-221EC107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rgbClr val="CC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66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solidFill>
                  <a:schemeClr val="tx1"/>
                </a:solidFill>
              </a:rPr>
              <a:t>6 - </a:t>
            </a:r>
            <a:fld id="{277E68E0-861A-C946-8C39-77DF8885B872}" type="slidenum">
              <a:rPr lang="en-US" alt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b="0" dirty="0">
              <a:solidFill>
                <a:schemeClr val="tx1"/>
              </a:solidFill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610AEC3-A2AC-6686-E78B-839BBFCA4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799"/>
            <a:ext cx="4876800" cy="249554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6600FF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kern="0" dirty="0">
                <a:ea typeface="ＭＳ Ｐゴシック" panose="020B0600070205080204" pitchFamily="34" charset="-128"/>
              </a:rPr>
              <a:t>“Voice Encoder”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kern="0" dirty="0">
                <a:ea typeface="ＭＳ Ｐゴシック" panose="020B0600070205080204" pitchFamily="34" charset="-128"/>
              </a:rPr>
              <a:t>Originally developed for speech synthesis and for encoding speech for telecommunications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kern="0" dirty="0">
                <a:solidFill>
                  <a:schemeClr val="accent6"/>
                </a:solidFill>
                <a:ea typeface="ＭＳ Ｐゴシック" panose="020B060007020508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Video: speech synthesis (1939)</a:t>
            </a:r>
            <a:endParaRPr lang="en-US" altLang="en-US" kern="0" dirty="0">
              <a:solidFill>
                <a:schemeClr val="accent6"/>
              </a:solidFill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kern="0" dirty="0">
                <a:ea typeface="ＭＳ Ｐゴシック" panose="020B0600070205080204" pitchFamily="34" charset="-128"/>
              </a:rPr>
              <a:t>Use as a musical effect (lab #7)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3E9F7A5-7F70-6F81-8814-12F5B3EE0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352800"/>
            <a:ext cx="8305800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6600FF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endParaRPr lang="en-US" altLang="en-US" kern="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kern="0" dirty="0">
                <a:ea typeface="ＭＳ Ｐゴシック" panose="020B0600070205080204" pitchFamily="34" charset="-128"/>
              </a:rPr>
              <a:t>Source-Filter model of speech production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kern="0" dirty="0">
                <a:ea typeface="ＭＳ Ｐゴシック" panose="020B0600070205080204" pitchFamily="34" charset="-128"/>
              </a:rPr>
              <a:t>Opening and closing of vocal folds produces many harmonically related frequencies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02B830-10C4-8CD9-B662-EA19C2F6F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029200"/>
            <a:ext cx="83058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6600FF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90000"/>
              </a:lnSpc>
              <a:defRPr/>
            </a:pPr>
            <a:r>
              <a:rPr lang="en-US" altLang="en-US" kern="0" dirty="0">
                <a:ea typeface="ＭＳ Ｐゴシック" panose="020B0600070205080204" pitchFamily="34" charset="-128"/>
              </a:rPr>
              <a:t>Model vocal tract (including lips, teeth, </a:t>
            </a:r>
            <a:r>
              <a:rPr lang="en-US" altLang="en-US" kern="0" dirty="0" err="1">
                <a:ea typeface="ＭＳ Ｐゴシック" panose="020B0600070205080204" pitchFamily="34" charset="-128"/>
              </a:rPr>
              <a:t>etc</a:t>
            </a:r>
            <a:r>
              <a:rPr lang="en-US" altLang="en-US" kern="0" dirty="0">
                <a:ea typeface="ＭＳ Ｐゴシック" panose="020B0600070205080204" pitchFamily="34" charset="-128"/>
              </a:rPr>
              <a:t>) as LTI filter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kern="0" dirty="0">
                <a:ea typeface="ＭＳ Ｐゴシック" panose="020B0600070205080204" pitchFamily="34" charset="-128"/>
              </a:rPr>
              <a:t>Poles are especially important since they model </a:t>
            </a:r>
            <a:r>
              <a:rPr lang="en-US" altLang="en-US" b="1" kern="0" dirty="0">
                <a:ea typeface="ＭＳ Ｐゴシック" panose="020B0600070205080204" pitchFamily="34" charset="-128"/>
              </a:rPr>
              <a:t>resonances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CEECE6CC-6F2C-6026-4158-928826213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43025"/>
            <a:ext cx="351015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8FE33AB-3F76-7391-8EC8-C71FD5CD6B98}"/>
              </a:ext>
            </a:extLst>
          </p:cNvPr>
          <p:cNvGrpSpPr/>
          <p:nvPr/>
        </p:nvGrpSpPr>
        <p:grpSpPr>
          <a:xfrm>
            <a:off x="5181600" y="1384087"/>
            <a:ext cx="3835498" cy="2362200"/>
            <a:chOff x="5714998" y="1181100"/>
            <a:chExt cx="3835498" cy="2362200"/>
          </a:xfrm>
        </p:grpSpPr>
        <p:pic>
          <p:nvPicPr>
            <p:cNvPr id="11266" name="Picture 2">
              <a:extLst>
                <a:ext uri="{FF2B5EF4-FFF2-40B4-BE49-F238E27FC236}">
                  <a16:creationId xmlns:a16="http://schemas.microsoft.com/office/drawing/2014/main" id="{8134FF4A-9F87-4A67-0637-254354E1B1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" b="86170"/>
            <a:stretch/>
          </p:blipFill>
          <p:spPr bwMode="auto">
            <a:xfrm>
              <a:off x="5714999" y="1181100"/>
              <a:ext cx="3835497" cy="495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A0FEBECF-6245-294A-B306-9316905C8B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" t="47873" b="-1"/>
            <a:stretch/>
          </p:blipFill>
          <p:spPr bwMode="auto">
            <a:xfrm>
              <a:off x="5714998" y="1676400"/>
              <a:ext cx="3835497" cy="1866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529" name="Rectangle 2">
            <a:extLst>
              <a:ext uri="{FF2B5EF4-FFF2-40B4-BE49-F238E27FC236}">
                <a16:creationId xmlns:a16="http://schemas.microsoft.com/office/drawing/2014/main" id="{C8FDECE7-50A6-4E00-2E4B-34594C9910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Chromagram</a:t>
            </a:r>
          </a:p>
        </p:txBody>
      </p:sp>
      <p:sp>
        <p:nvSpPr>
          <p:cNvPr id="22536" name="Slide Number Placeholder 5">
            <a:extLst>
              <a:ext uri="{FF2B5EF4-FFF2-40B4-BE49-F238E27FC236}">
                <a16:creationId xmlns:a16="http://schemas.microsoft.com/office/drawing/2014/main" id="{923816F6-B60B-412B-CF16-221EC107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rgbClr val="CC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66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solidFill>
                  <a:schemeClr val="tx1"/>
                </a:solidFill>
              </a:rPr>
              <a:t>6 - </a:t>
            </a:r>
            <a:fld id="{277E68E0-861A-C946-8C39-77DF8885B872}" type="slidenum">
              <a:rPr lang="en-US" alt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b="0" dirty="0">
              <a:solidFill>
                <a:schemeClr val="tx1"/>
              </a:solidFill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610AEC3-A2AC-6686-E78B-839BBFCA4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1468225"/>
            <a:ext cx="5181602" cy="27989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6600FF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kern="0" dirty="0">
                <a:ea typeface="ＭＳ Ｐゴシック" panose="020B0600070205080204" pitchFamily="34" charset="-128"/>
              </a:rPr>
              <a:t>Map audio signal to notes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kern="0" dirty="0">
                <a:ea typeface="ＭＳ Ｐゴシック" panose="020B0600070205080204" pitchFamily="34" charset="-128"/>
              </a:rPr>
              <a:t>Musical notes are perceived as similar when their frequencies differ by an octave (factor of 2)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kern="0" dirty="0">
                <a:ea typeface="ＭＳ Ｐゴシック" panose="020B0600070205080204" pitchFamily="34" charset="-128"/>
              </a:rPr>
              <a:t>12-tone equal temperament divides each octave into 12 bins:</a:t>
            </a:r>
          </a:p>
          <a:p>
            <a:pPr marL="0" lvl="1" indent="0" algn="ctr">
              <a:lnSpc>
                <a:spcPct val="90000"/>
              </a:lnSpc>
              <a:buNone/>
              <a:defRPr/>
            </a:pPr>
            <a:r>
              <a:rPr lang="en-US" altLang="en-US" sz="1900" kern="0" dirty="0">
                <a:ea typeface="ＭＳ Ｐゴシック" panose="020B0600070205080204" pitchFamily="34" charset="-128"/>
              </a:rPr>
              <a:t>{C, C♯, D, D♯, E , F, F♯, G, G♯, A, A♯, B}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3E9F7A5-7F70-6F81-8814-12F5B3EE0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186913"/>
            <a:ext cx="5823000" cy="4696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6600FF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altLang="en-US" b="1" kern="0" dirty="0">
                <a:solidFill>
                  <a:schemeClr val="accent6"/>
                </a:solidFill>
                <a:ea typeface="ＭＳ Ｐゴシック" panose="020B060007020508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MATLAB code</a:t>
            </a:r>
            <a:r>
              <a:rPr lang="en-US" altLang="en-US" b="1" kern="0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   </a:t>
            </a:r>
            <a:r>
              <a:rPr lang="en-US" altLang="en-US" b="1" kern="0" dirty="0">
                <a:ea typeface="ＭＳ Ｐゴシック" panose="020B0600070205080204" pitchFamily="34" charset="-128"/>
              </a:rPr>
              <a:t>(</a:t>
            </a:r>
            <a:r>
              <a:rPr lang="en-US" altLang="en-US" b="1" kern="0" dirty="0">
                <a:solidFill>
                  <a:schemeClr val="accent6"/>
                </a:solidFill>
                <a:ea typeface="ＭＳ Ｐゴシック" panose="020B0600070205080204" pitchFamily="34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</a:t>
            </a:r>
            <a:r>
              <a:rPr lang="en-US" altLang="en-US" b="1" kern="0" dirty="0">
                <a:ea typeface="ＭＳ Ｐゴシック" panose="020B0600070205080204" pitchFamily="34" charset="-128"/>
              </a:rPr>
              <a:t>,   </a:t>
            </a:r>
            <a:r>
              <a:rPr lang="en-US" altLang="en-US" b="1" kern="0" dirty="0">
                <a:solidFill>
                  <a:schemeClr val="accent6"/>
                </a:solidFill>
                <a:ea typeface="ＭＳ Ｐゴシック" panose="020B0600070205080204" pitchFamily="34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piano.wav</a:t>
            </a:r>
            <a:r>
              <a:rPr lang="en-US" altLang="en-US" b="1" kern="0" dirty="0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EEF573-1583-44C2-5750-C66EB895B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86200"/>
            <a:ext cx="8305800" cy="2438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6600FF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endParaRPr lang="en-US" altLang="en-US" kern="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kern="0" dirty="0">
                <a:ea typeface="ＭＳ Ｐゴシック" panose="020B0600070205080204" pitchFamily="34" charset="-128"/>
              </a:rPr>
              <a:t>Use bank of IIR filters to extract each note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kern="0" dirty="0">
                <a:ea typeface="ＭＳ Ｐゴシック" panose="020B0600070205080204" pitchFamily="34" charset="-128"/>
              </a:rPr>
              <a:t>IIR filters provide much better frequency selection than FIR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kern="0" dirty="0">
                <a:ea typeface="ＭＳ Ｐゴシック" panose="020B0600070205080204" pitchFamily="34" charset="-128"/>
              </a:rPr>
              <a:t>Less delay on average compared to FIR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kern="0" dirty="0">
                <a:ea typeface="ＭＳ Ｐゴシック" panose="020B0600070205080204" pitchFamily="34" charset="-128"/>
              </a:rPr>
              <a:t>Only average energy is displayed, nonlinear phase is okay</a:t>
            </a:r>
          </a:p>
        </p:txBody>
      </p:sp>
    </p:spTree>
    <p:extLst>
      <p:ext uri="{BB962C8B-B14F-4D97-AF65-F5344CB8AC3E}">
        <p14:creationId xmlns:p14="http://schemas.microsoft.com/office/powerpoint/2010/main" val="2492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5">
            <a:extLst>
              <a:ext uri="{FF2B5EF4-FFF2-40B4-BE49-F238E27FC236}">
                <a16:creationId xmlns:a16="http://schemas.microsoft.com/office/drawing/2014/main" id="{014BFA71-A189-8128-6E2F-E3AC7676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rgbClr val="CC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66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chemeClr val="tx1"/>
                </a:solidFill>
              </a:rPr>
              <a:t>6 - </a:t>
            </a:r>
            <a:fld id="{C95362CC-D37B-1E49-B073-E77260792D6A}" type="slidenum">
              <a:rPr lang="en-US" alt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23554" name="Rectangle 2050">
            <a:extLst>
              <a:ext uri="{FF2B5EF4-FFF2-40B4-BE49-F238E27FC236}">
                <a16:creationId xmlns:a16="http://schemas.microsoft.com/office/drawing/2014/main" id="{D18A8F02-D72A-49C1-3DD5-E1E84C63A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IIR Biquad Frequency Responses</a:t>
            </a:r>
          </a:p>
        </p:txBody>
      </p:sp>
      <p:sp>
        <p:nvSpPr>
          <p:cNvPr id="23555" name="Rectangle 2051">
            <a:extLst>
              <a:ext uri="{FF2B5EF4-FFF2-40B4-BE49-F238E27FC236}">
                <a16:creationId xmlns:a16="http://schemas.microsoft.com/office/drawing/2014/main" id="{A78033F2-AFFB-0C89-9009-7E99EE1BE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495800" cy="27432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Magnitude response</a:t>
            </a:r>
          </a:p>
          <a:p>
            <a:pPr marL="457200" lvl="1" indent="0">
              <a:spcBef>
                <a:spcPct val="0"/>
              </a:spcBef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Zeros </a:t>
            </a:r>
            <a:r>
              <a:rPr lang="en-US" altLang="en-US" i="1">
                <a:ea typeface="ＭＳ Ｐゴシック" panose="020B0600070205080204" pitchFamily="34" charset="-128"/>
              </a:rPr>
              <a:t>z</a:t>
            </a:r>
            <a:r>
              <a:rPr lang="en-US" altLang="en-US" baseline="-25000">
                <a:ea typeface="ＭＳ Ｐゴシック" panose="020B0600070205080204" pitchFamily="34" charset="-128"/>
              </a:rPr>
              <a:t>0</a:t>
            </a:r>
            <a:r>
              <a:rPr lang="en-US" altLang="en-US">
                <a:ea typeface="ＭＳ Ｐゴシック" panose="020B0600070205080204" pitchFamily="34" charset="-128"/>
              </a:rPr>
              <a:t> &amp; </a:t>
            </a:r>
            <a:r>
              <a:rPr lang="en-US" altLang="en-US" i="1">
                <a:ea typeface="ＭＳ Ｐゴシック" panose="020B0600070205080204" pitchFamily="34" charset="-128"/>
              </a:rPr>
              <a:t>z</a:t>
            </a:r>
            <a:r>
              <a:rPr lang="en-US" altLang="en-US" baseline="-25000">
                <a:ea typeface="ＭＳ Ｐゴシック" panose="020B0600070205080204" pitchFamily="34" charset="-128"/>
              </a:rPr>
              <a:t>1</a:t>
            </a:r>
            <a:r>
              <a:rPr lang="en-US" altLang="en-US">
                <a:ea typeface="ＭＳ Ｐゴシック" panose="020B0600070205080204" pitchFamily="34" charset="-128"/>
              </a:rPr>
              <a:t> and poles </a:t>
            </a:r>
            <a:r>
              <a:rPr lang="en-US" altLang="en-US" i="1">
                <a:ea typeface="ＭＳ Ｐゴシック" panose="020B0600070205080204" pitchFamily="34" charset="-128"/>
              </a:rPr>
              <a:t>p</a:t>
            </a:r>
            <a:r>
              <a:rPr lang="en-US" altLang="en-US" baseline="-25000">
                <a:ea typeface="ＭＳ Ｐゴシック" panose="020B0600070205080204" pitchFamily="34" charset="-128"/>
              </a:rPr>
              <a:t>0</a:t>
            </a:r>
            <a:r>
              <a:rPr lang="en-US" altLang="en-US">
                <a:ea typeface="ＭＳ Ｐゴシック" panose="020B0600070205080204" pitchFamily="34" charset="-128"/>
              </a:rPr>
              <a:t> &amp; </a:t>
            </a:r>
            <a:r>
              <a:rPr lang="en-US" altLang="en-US" i="1">
                <a:ea typeface="ＭＳ Ｐゴシック" panose="020B0600070205080204" pitchFamily="34" charset="-128"/>
              </a:rPr>
              <a:t>p</a:t>
            </a:r>
            <a:r>
              <a:rPr lang="en-US" altLang="en-US" baseline="-25000">
                <a:ea typeface="ＭＳ Ｐゴシック" panose="020B0600070205080204" pitchFamily="34" charset="-128"/>
              </a:rPr>
              <a:t>1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marL="457200" lvl="1" indent="0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|</a:t>
            </a:r>
            <a:r>
              <a:rPr lang="en-US" altLang="en-US" i="1">
                <a:ea typeface="ＭＳ Ｐゴシック" panose="020B0600070205080204" pitchFamily="34" charset="-128"/>
              </a:rPr>
              <a:t>a</a:t>
            </a:r>
            <a:r>
              <a:rPr lang="en-US" altLang="en-US">
                <a:ea typeface="ＭＳ Ｐゴシック" panose="020B0600070205080204" pitchFamily="34" charset="-128"/>
              </a:rPr>
              <a:t> – </a:t>
            </a:r>
            <a:r>
              <a:rPr lang="en-US" altLang="en-US" i="1">
                <a:ea typeface="ＭＳ Ｐゴシック" panose="020B0600070205080204" pitchFamily="34" charset="-128"/>
              </a:rPr>
              <a:t>b</a:t>
            </a:r>
            <a:r>
              <a:rPr lang="en-US" altLang="en-US">
                <a:ea typeface="ＭＳ Ｐゴシック" panose="020B0600070205080204" pitchFamily="34" charset="-128"/>
              </a:rPr>
              <a:t>| is distance between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complex numbers </a:t>
            </a:r>
            <a:r>
              <a:rPr lang="en-US" altLang="en-US" i="1">
                <a:ea typeface="ＭＳ Ｐゴシック" panose="020B0600070205080204" pitchFamily="34" charset="-128"/>
              </a:rPr>
              <a:t>a</a:t>
            </a:r>
            <a:r>
              <a:rPr lang="en-US" altLang="en-US">
                <a:ea typeface="ＭＳ Ｐゴシック" panose="020B0600070205080204" pitchFamily="34" charset="-128"/>
              </a:rPr>
              <a:t> and </a:t>
            </a:r>
            <a:r>
              <a:rPr lang="en-US" altLang="en-US" i="1">
                <a:ea typeface="ＭＳ Ｐゴシック" panose="020B0600070205080204" pitchFamily="34" charset="-128"/>
              </a:rPr>
              <a:t>b</a:t>
            </a:r>
          </a:p>
          <a:p>
            <a:pPr marL="457200" lvl="1" indent="0">
              <a:buFontTx/>
              <a:buNone/>
            </a:pPr>
            <a:r>
              <a:rPr lang="en-US" altLang="en-US" i="1">
                <a:ea typeface="ＭＳ Ｐゴシック" panose="020B0600070205080204" pitchFamily="34" charset="-128"/>
              </a:rPr>
              <a:t>|e</a:t>
            </a:r>
            <a:r>
              <a:rPr lang="en-US" altLang="en-US" i="1" baseline="30000">
                <a:ea typeface="ＭＳ Ｐゴシック" panose="020B0600070205080204" pitchFamily="34" charset="-128"/>
              </a:rPr>
              <a:t>j</a:t>
            </a:r>
            <a:r>
              <a:rPr lang="en-US" altLang="en-US" i="1" baseline="30000">
                <a:ea typeface="ＭＳ Ｐゴシック" panose="020B0600070205080204" pitchFamily="34" charset="-128"/>
                <a:sym typeface="Symbol" pitchFamily="2" charset="2"/>
              </a:rPr>
              <a:t>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i="1">
                <a:ea typeface="ＭＳ Ｐゴシック" panose="020B0600070205080204" pitchFamily="34" charset="-128"/>
              </a:rPr>
              <a:t>– p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0</a:t>
            </a:r>
            <a:r>
              <a:rPr lang="en-US" altLang="en-US" i="1">
                <a:ea typeface="ＭＳ Ｐゴシック" panose="020B0600070205080204" pitchFamily="34" charset="-128"/>
              </a:rPr>
              <a:t>| </a:t>
            </a:r>
            <a:r>
              <a:rPr lang="en-US" altLang="en-US">
                <a:ea typeface="ＭＳ Ｐゴシック" panose="020B0600070205080204" pitchFamily="34" charset="-128"/>
              </a:rPr>
              <a:t>is distance from point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on unit circle </a:t>
            </a:r>
            <a:r>
              <a:rPr lang="en-US" altLang="en-US" i="1">
                <a:ea typeface="ＭＳ Ｐゴシック" panose="020B0600070205080204" pitchFamily="34" charset="-128"/>
              </a:rPr>
              <a:t>e</a:t>
            </a:r>
            <a:r>
              <a:rPr lang="en-US" altLang="en-US" i="1" baseline="30000">
                <a:ea typeface="ＭＳ Ｐゴシック" panose="020B0600070205080204" pitchFamily="34" charset="-128"/>
              </a:rPr>
              <a:t>j</a:t>
            </a:r>
            <a:r>
              <a:rPr lang="en-US" altLang="en-US" i="1" baseline="30000">
                <a:ea typeface="ＭＳ Ｐゴシック" panose="020B0600070205080204" pitchFamily="34" charset="-128"/>
                <a:sym typeface="Symbol" pitchFamily="2" charset="2"/>
              </a:rPr>
              <a:t></a:t>
            </a:r>
            <a:r>
              <a:rPr lang="en-US" altLang="en-US">
                <a:ea typeface="ＭＳ Ｐゴシック" panose="020B0600070205080204" pitchFamily="34" charset="-128"/>
              </a:rPr>
              <a:t> and pole </a:t>
            </a:r>
            <a:r>
              <a:rPr lang="en-US" altLang="en-US" i="1">
                <a:ea typeface="ＭＳ Ｐゴシック" panose="020B0600070205080204" pitchFamily="34" charset="-128"/>
              </a:rPr>
              <a:t>p</a:t>
            </a:r>
            <a:r>
              <a:rPr lang="en-US" altLang="en-US" baseline="-25000">
                <a:ea typeface="ＭＳ Ｐゴシック" panose="020B0600070205080204" pitchFamily="34" charset="-128"/>
              </a:rPr>
              <a:t>0</a:t>
            </a:r>
          </a:p>
        </p:txBody>
      </p:sp>
      <p:graphicFrame>
        <p:nvGraphicFramePr>
          <p:cNvPr id="20484" name="Object 3072">
            <a:extLst>
              <a:ext uri="{FF2B5EF4-FFF2-40B4-BE49-F238E27FC236}">
                <a16:creationId xmlns:a16="http://schemas.microsoft.com/office/drawing/2014/main" id="{6419B49B-98F2-2D5A-E06A-3D994D53C5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7038" y="1524000"/>
          <a:ext cx="257175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991800" imgH="9944100" progId="Equation.3">
                  <p:embed/>
                </p:oleObj>
              </mc:Choice>
              <mc:Fallback>
                <p:oleObj name="Equation" r:id="rId2" imgW="35991800" imgH="9944100" progId="Equation.3">
                  <p:embed/>
                  <p:pic>
                    <p:nvPicPr>
                      <p:cNvPr id="0" name="Object 30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038" y="1524000"/>
                        <a:ext cx="257175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3073">
            <a:extLst>
              <a:ext uri="{FF2B5EF4-FFF2-40B4-BE49-F238E27FC236}">
                <a16:creationId xmlns:a16="http://schemas.microsoft.com/office/drawing/2014/main" id="{4DC0BC1B-1075-9D91-14C4-ACE56EB810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2286000"/>
          <a:ext cx="3367088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104300" imgH="11112500" progId="Equation.3">
                  <p:embed/>
                </p:oleObj>
              </mc:Choice>
              <mc:Fallback>
                <p:oleObj name="Equation" r:id="rId4" imgW="47104300" imgH="11112500" progId="Equation.3">
                  <p:embed/>
                  <p:pic>
                    <p:nvPicPr>
                      <p:cNvPr id="0" name="Object 30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286000"/>
                        <a:ext cx="3367088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3074">
            <a:extLst>
              <a:ext uri="{FF2B5EF4-FFF2-40B4-BE49-F238E27FC236}">
                <a16:creationId xmlns:a16="http://schemas.microsoft.com/office/drawing/2014/main" id="{BD7B0F44-91C3-14A1-99E8-015A56E42C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7038" y="3084513"/>
          <a:ext cx="3243262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351700" imgH="12293600" progId="Equation.3">
                  <p:embed/>
                </p:oleObj>
              </mc:Choice>
              <mc:Fallback>
                <p:oleObj name="Equation" r:id="rId6" imgW="45351700" imgH="12293600" progId="Equation.3">
                  <p:embed/>
                  <p:pic>
                    <p:nvPicPr>
                      <p:cNvPr id="0" name="Object 30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038" y="3084513"/>
                        <a:ext cx="3243262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Line 2110">
            <a:extLst>
              <a:ext uri="{FF2B5EF4-FFF2-40B4-BE49-F238E27FC236}">
                <a16:creationId xmlns:a16="http://schemas.microsoft.com/office/drawing/2014/main" id="{180AC489-B926-8723-5D30-B17E29BEE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91088" y="-454025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488" name="Straight Arrow Connector 2">
            <a:extLst>
              <a:ext uri="{FF2B5EF4-FFF2-40B4-BE49-F238E27FC236}">
                <a16:creationId xmlns:a16="http://schemas.microsoft.com/office/drawing/2014/main" id="{C18EE304-A1C6-8106-1239-8CA88DB0EEA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48200" y="3810000"/>
            <a:ext cx="2133600" cy="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Rectangle 2051">
            <a:extLst>
              <a:ext uri="{FF2B5EF4-FFF2-40B4-BE49-F238E27FC236}">
                <a16:creationId xmlns:a16="http://schemas.microsoft.com/office/drawing/2014/main" id="{A1C9564E-1E5B-E81C-8DDE-7AFA2B97516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57200" y="4081461"/>
            <a:ext cx="8229600" cy="2624135"/>
          </a:xfrm>
          <a:prstGeom prst="rect">
            <a:avLst/>
          </a:prstGeom>
          <a:blipFill>
            <a:blip r:embed="rId8"/>
            <a:stretch>
              <a:fillRect l="-1389" t="-2415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562" name="TextBox 3">
            <a:extLst>
              <a:ext uri="{FF2B5EF4-FFF2-40B4-BE49-F238E27FC236}">
                <a16:creationId xmlns:a16="http://schemas.microsoft.com/office/drawing/2014/main" id="{5B274A3D-5810-EA95-C671-4E7EE6578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113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rgbClr val="CC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66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chemeClr val="tx1"/>
                </a:solidFill>
              </a:rPr>
              <a:t>IIR Biquad Filter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5623CE20-6139-71DC-B432-AE5E20C122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5311775" cy="1143000"/>
          </a:xfrm>
        </p:spPr>
        <p:txBody>
          <a:bodyPr/>
          <a:lstStyle/>
          <a:p>
            <a:pPr algn="l"/>
            <a:r>
              <a:rPr lang="en-US" altLang="en-US">
                <a:ea typeface="ＭＳ Ｐゴシック" panose="020B0600070205080204" pitchFamily="34" charset="-128"/>
              </a:rPr>
              <a:t>Frequency Response?</a:t>
            </a:r>
          </a:p>
        </p:txBody>
      </p:sp>
      <p:sp>
        <p:nvSpPr>
          <p:cNvPr id="24578" name="TextBox 5">
            <a:extLst>
              <a:ext uri="{FF2B5EF4-FFF2-40B4-BE49-F238E27FC236}">
                <a16:creationId xmlns:a16="http://schemas.microsoft.com/office/drawing/2014/main" id="{21C16F52-8D8F-4FD8-21A6-0DA35A81A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200400"/>
            <a:ext cx="2895600" cy="36004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rgbClr val="CC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66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zeroAngle = 15*pi/16;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z0 = exp(j*zeroAngle);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z1 = exp(-j*zeroAngle);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numer = [1 -(z0+z1) z0*z1];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b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 = 0.9;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poleAngle = pi/16;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p0 = r * exp(j*poleAngle);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 = r * exp(-j*poleAngle);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denom = [1 -(p0+p1) p0*p1];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b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%%% Normalize the DC response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%%% to 1 in linear units by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%%% setting H(z) evaluated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%%% at z = 1 to be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= (denom * [1 1 1]’) / (numer * [1 1 1]');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b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freqz(C*numer, denom);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C96F1747-FDF7-4F7E-C40F-ACA2428BAC4B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781050"/>
            <a:ext cx="2428875" cy="1905000"/>
            <a:chOff x="390" y="2256"/>
            <a:chExt cx="1530" cy="1200"/>
          </a:xfrm>
        </p:grpSpPr>
        <p:sp>
          <p:nvSpPr>
            <p:cNvPr id="24611" name="Line 5">
              <a:extLst>
                <a:ext uri="{FF2B5EF4-FFF2-40B4-BE49-F238E27FC236}">
                  <a16:creationId xmlns:a16="http://schemas.microsoft.com/office/drawing/2014/main" id="{078AC27D-D570-C123-637E-6108E0010E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2448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Line 6">
              <a:extLst>
                <a:ext uri="{FF2B5EF4-FFF2-40B4-BE49-F238E27FC236}">
                  <a16:creationId xmlns:a16="http://schemas.microsoft.com/office/drawing/2014/main" id="{DEF93CA8-65ED-6791-556D-DC5B537C904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936" y="2448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Text Box 7">
              <a:extLst>
                <a:ext uri="{FF2B5EF4-FFF2-40B4-BE49-F238E27FC236}">
                  <a16:creationId xmlns:a16="http://schemas.microsoft.com/office/drawing/2014/main" id="{73E68CE3-80DA-8AAA-DF59-B2FCFD6E3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841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Re(</a:t>
              </a:r>
              <a:r>
                <a:rPr lang="en-US" altLang="en-US" sz="1800" b="0" i="1">
                  <a:solidFill>
                    <a:schemeClr val="tx1"/>
                  </a:solidFill>
                </a:rPr>
                <a:t>z</a:t>
              </a:r>
              <a:r>
                <a:rPr lang="en-US" altLang="en-US" sz="1800" b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24614" name="Text Box 8">
              <a:extLst>
                <a:ext uri="{FF2B5EF4-FFF2-40B4-BE49-F238E27FC236}">
                  <a16:creationId xmlns:a16="http://schemas.microsoft.com/office/drawing/2014/main" id="{DE2AF89A-1E8B-9656-050E-62E2B213C6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256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Im(</a:t>
              </a:r>
              <a:r>
                <a:rPr lang="en-US" altLang="en-US" sz="1800" b="0" i="1">
                  <a:solidFill>
                    <a:schemeClr val="tx1"/>
                  </a:solidFill>
                </a:rPr>
                <a:t>z</a:t>
              </a:r>
              <a:r>
                <a:rPr lang="en-US" altLang="en-US" sz="1800" b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24615" name="Oval 9">
              <a:extLst>
                <a:ext uri="{FF2B5EF4-FFF2-40B4-BE49-F238E27FC236}">
                  <a16:creationId xmlns:a16="http://schemas.microsoft.com/office/drawing/2014/main" id="{4723FB63-E8AE-AC7B-F9B5-F1DAB3B06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" y="2592"/>
              <a:ext cx="720" cy="72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4616" name="Text Box 10">
              <a:extLst>
                <a:ext uri="{FF2B5EF4-FFF2-40B4-BE49-F238E27FC236}">
                  <a16:creationId xmlns:a16="http://schemas.microsoft.com/office/drawing/2014/main" id="{8174F032-621B-8E6F-BE18-7EA648D52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2" y="2778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 b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24617" name="Text Box 11">
              <a:extLst>
                <a:ext uri="{FF2B5EF4-FFF2-40B4-BE49-F238E27FC236}">
                  <a16:creationId xmlns:a16="http://schemas.microsoft.com/office/drawing/2014/main" id="{EB3BDBFB-96A4-3CCF-99DD-F2F5AFC6D1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" y="2784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 b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24618" name="Text Box 12">
              <a:extLst>
                <a:ext uri="{FF2B5EF4-FFF2-40B4-BE49-F238E27FC236}">
                  <a16:creationId xmlns:a16="http://schemas.microsoft.com/office/drawing/2014/main" id="{339DE8E3-1EA5-B781-7E53-9204871943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" y="2910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 b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24619" name="Text Box 13">
              <a:extLst>
                <a:ext uri="{FF2B5EF4-FFF2-40B4-BE49-F238E27FC236}">
                  <a16:creationId xmlns:a16="http://schemas.microsoft.com/office/drawing/2014/main" id="{2509ED7D-A82D-F520-4D7D-159F1EBAA5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2" y="2916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 b="0">
                  <a:solidFill>
                    <a:schemeClr val="tx1"/>
                  </a:solidFill>
                </a:rPr>
                <a:t>X</a:t>
              </a:r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id="{F2D8B207-99E9-9D9F-C595-91415EDE8D05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765175"/>
            <a:ext cx="2362200" cy="2019300"/>
            <a:chOff x="2112" y="2256"/>
            <a:chExt cx="1488" cy="1272"/>
          </a:xfrm>
        </p:grpSpPr>
        <p:sp>
          <p:nvSpPr>
            <p:cNvPr id="24600" name="Line 15">
              <a:extLst>
                <a:ext uri="{FF2B5EF4-FFF2-40B4-BE49-F238E27FC236}">
                  <a16:creationId xmlns:a16="http://schemas.microsoft.com/office/drawing/2014/main" id="{CEDDC691-0521-1EC4-E496-DDAC701569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448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Line 16">
              <a:extLst>
                <a:ext uri="{FF2B5EF4-FFF2-40B4-BE49-F238E27FC236}">
                  <a16:creationId xmlns:a16="http://schemas.microsoft.com/office/drawing/2014/main" id="{4D362904-8990-74CA-E12C-D6671F7102E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616" y="2448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Text Box 17">
              <a:extLst>
                <a:ext uri="{FF2B5EF4-FFF2-40B4-BE49-F238E27FC236}">
                  <a16:creationId xmlns:a16="http://schemas.microsoft.com/office/drawing/2014/main" id="{A2983008-4F7C-A2FF-96D8-3CDEE04C3E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2841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Re(</a:t>
              </a:r>
              <a:r>
                <a:rPr lang="en-US" altLang="en-US" sz="1800" b="0" i="1">
                  <a:solidFill>
                    <a:schemeClr val="tx1"/>
                  </a:solidFill>
                </a:rPr>
                <a:t>z</a:t>
              </a:r>
              <a:r>
                <a:rPr lang="en-US" altLang="en-US" sz="1800" b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24603" name="Text Box 18">
              <a:extLst>
                <a:ext uri="{FF2B5EF4-FFF2-40B4-BE49-F238E27FC236}">
                  <a16:creationId xmlns:a16="http://schemas.microsoft.com/office/drawing/2014/main" id="{429DF205-38A7-B073-749B-3FD24751E4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256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Im(</a:t>
              </a:r>
              <a:r>
                <a:rPr lang="en-US" altLang="en-US" sz="1800" b="0" i="1">
                  <a:solidFill>
                    <a:schemeClr val="tx1"/>
                  </a:solidFill>
                </a:rPr>
                <a:t>z</a:t>
              </a:r>
              <a:r>
                <a:rPr lang="en-US" altLang="en-US" sz="1800" b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24604" name="Oval 19">
              <a:extLst>
                <a:ext uri="{FF2B5EF4-FFF2-40B4-BE49-F238E27FC236}">
                  <a16:creationId xmlns:a16="http://schemas.microsoft.com/office/drawing/2014/main" id="{EFF30A44-5C4A-F42D-9BA9-E689C17D8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2592"/>
              <a:ext cx="720" cy="72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4605" name="Text Box 20">
              <a:extLst>
                <a:ext uri="{FF2B5EF4-FFF2-40B4-BE49-F238E27FC236}">
                  <a16:creationId xmlns:a16="http://schemas.microsoft.com/office/drawing/2014/main" id="{C0BB4570-E090-A32D-0315-9A2E9B526B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8" y="2572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 b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24606" name="Text Box 21">
              <a:extLst>
                <a:ext uri="{FF2B5EF4-FFF2-40B4-BE49-F238E27FC236}">
                  <a16:creationId xmlns:a16="http://schemas.microsoft.com/office/drawing/2014/main" id="{609D5A1A-0AA4-51F9-334C-51F4F4AF3F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3126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 b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24607" name="Text Box 22">
              <a:extLst>
                <a:ext uri="{FF2B5EF4-FFF2-40B4-BE49-F238E27FC236}">
                  <a16:creationId xmlns:a16="http://schemas.microsoft.com/office/drawing/2014/main" id="{A290DE42-5703-44FA-D0E5-826351299D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8" y="3034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 b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24608" name="Text Box 23">
              <a:extLst>
                <a:ext uri="{FF2B5EF4-FFF2-40B4-BE49-F238E27FC236}">
                  <a16:creationId xmlns:a16="http://schemas.microsoft.com/office/drawing/2014/main" id="{969F045D-9438-A488-4F50-8A0EDE908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0" y="2664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 b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24609" name="Line 24">
              <a:extLst>
                <a:ext uri="{FF2B5EF4-FFF2-40B4-BE49-F238E27FC236}">
                  <a16:creationId xmlns:a16="http://schemas.microsoft.com/office/drawing/2014/main" id="{835C459C-F5E7-0BFB-4817-3662FC0460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952"/>
              <a:ext cx="43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Line 25">
              <a:extLst>
                <a:ext uri="{FF2B5EF4-FFF2-40B4-BE49-F238E27FC236}">
                  <a16:creationId xmlns:a16="http://schemas.microsoft.com/office/drawing/2014/main" id="{34B8F610-ED15-A731-315C-F59EB0487F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0" y="2448"/>
              <a:ext cx="444" cy="5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1" name="TextBox 28">
            <a:extLst>
              <a:ext uri="{FF2B5EF4-FFF2-40B4-BE49-F238E27FC236}">
                <a16:creationId xmlns:a16="http://schemas.microsoft.com/office/drawing/2014/main" id="{0A6679AB-643C-0AA4-CA6A-41B4EB87F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238" y="3197225"/>
            <a:ext cx="2895600" cy="36004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rgbClr val="CC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66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zeroAngle = pi/4;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z0 = exp(j*zeroAngle);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z1 = exp(-j*zeroAngle);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numer = [1 -(z0+z1) z0*z1];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b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 = 0.9;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poleAngle = pi/4;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p0 = r * exp(j*poleAngle);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 = r * exp(-j*poleAngle);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denom = [1 -(p0+p1) p0*p1];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b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%%% Normalize the DC response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%%% to 1 in linear units by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%%% setting H(z) evaluated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%%% at z = 1 to be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= (denom * [1 1 1]') / (numer * [1 1 1]');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b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freqz(C*numer, denom);</a:t>
            </a:r>
          </a:p>
        </p:txBody>
      </p:sp>
      <p:grpSp>
        <p:nvGrpSpPr>
          <p:cNvPr id="30" name="Group 26">
            <a:extLst>
              <a:ext uri="{FF2B5EF4-FFF2-40B4-BE49-F238E27FC236}">
                <a16:creationId xmlns:a16="http://schemas.microsoft.com/office/drawing/2014/main" id="{215F4865-00DB-E6AF-C52B-FB7B30756277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762000"/>
            <a:ext cx="2362200" cy="2133600"/>
            <a:chOff x="3792" y="2256"/>
            <a:chExt cx="1488" cy="1344"/>
          </a:xfrm>
        </p:grpSpPr>
        <p:sp>
          <p:nvSpPr>
            <p:cNvPr id="24589" name="Line 27">
              <a:extLst>
                <a:ext uri="{FF2B5EF4-FFF2-40B4-BE49-F238E27FC236}">
                  <a16:creationId xmlns:a16="http://schemas.microsoft.com/office/drawing/2014/main" id="{4B7E4A5B-1F0E-26E4-4139-16346F4DBF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448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0" name="Line 28">
              <a:extLst>
                <a:ext uri="{FF2B5EF4-FFF2-40B4-BE49-F238E27FC236}">
                  <a16:creationId xmlns:a16="http://schemas.microsoft.com/office/drawing/2014/main" id="{60363567-9284-0E0B-DA58-34CE38C593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296" y="2448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Text Box 29">
              <a:extLst>
                <a:ext uri="{FF2B5EF4-FFF2-40B4-BE49-F238E27FC236}">
                  <a16:creationId xmlns:a16="http://schemas.microsoft.com/office/drawing/2014/main" id="{375725B5-79A5-AAD8-BE66-2968CBD33C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841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Re(</a:t>
              </a:r>
              <a:r>
                <a:rPr lang="en-US" altLang="en-US" sz="1800" b="0" i="1">
                  <a:solidFill>
                    <a:schemeClr val="tx1"/>
                  </a:solidFill>
                </a:rPr>
                <a:t>z</a:t>
              </a:r>
              <a:r>
                <a:rPr lang="en-US" altLang="en-US" sz="1800" b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24592" name="Text Box 30">
              <a:extLst>
                <a:ext uri="{FF2B5EF4-FFF2-40B4-BE49-F238E27FC236}">
                  <a16:creationId xmlns:a16="http://schemas.microsoft.com/office/drawing/2014/main" id="{140F3955-48F6-960F-6D11-8D48419C28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2256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Im(</a:t>
              </a:r>
              <a:r>
                <a:rPr lang="en-US" altLang="en-US" sz="1800" b="0" i="1">
                  <a:solidFill>
                    <a:schemeClr val="tx1"/>
                  </a:solidFill>
                </a:rPr>
                <a:t>z</a:t>
              </a:r>
              <a:r>
                <a:rPr lang="en-US" altLang="en-US" sz="1800" b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24593" name="Oval 31">
              <a:extLst>
                <a:ext uri="{FF2B5EF4-FFF2-40B4-BE49-F238E27FC236}">
                  <a16:creationId xmlns:a16="http://schemas.microsoft.com/office/drawing/2014/main" id="{8DE6D44F-A178-6666-B538-429FD6A16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" y="2592"/>
              <a:ext cx="720" cy="72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4594" name="Text Box 32">
              <a:extLst>
                <a:ext uri="{FF2B5EF4-FFF2-40B4-BE49-F238E27FC236}">
                  <a16:creationId xmlns:a16="http://schemas.microsoft.com/office/drawing/2014/main" id="{5956FF1C-C9DC-7BCC-F48B-E10BABA2CA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2364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 b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24595" name="Text Box 33">
              <a:extLst>
                <a:ext uri="{FF2B5EF4-FFF2-40B4-BE49-F238E27FC236}">
                  <a16:creationId xmlns:a16="http://schemas.microsoft.com/office/drawing/2014/main" id="{DA0035C8-8521-1662-E3F8-D6A95779CC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3388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 b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24596" name="Text Box 34">
              <a:extLst>
                <a:ext uri="{FF2B5EF4-FFF2-40B4-BE49-F238E27FC236}">
                  <a16:creationId xmlns:a16="http://schemas.microsoft.com/office/drawing/2014/main" id="{E29B0EA5-7F5E-9596-5FD8-6A00E71969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8" y="3034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 b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24597" name="Text Box 35">
              <a:extLst>
                <a:ext uri="{FF2B5EF4-FFF2-40B4-BE49-F238E27FC236}">
                  <a16:creationId xmlns:a16="http://schemas.microsoft.com/office/drawing/2014/main" id="{D36CFE38-4716-62D9-DE0F-0933C6D726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0" y="2664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 b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24598" name="Line 36">
              <a:extLst>
                <a:ext uri="{FF2B5EF4-FFF2-40B4-BE49-F238E27FC236}">
                  <a16:creationId xmlns:a16="http://schemas.microsoft.com/office/drawing/2014/main" id="{4A7AB3AC-9F84-7CCD-2EB5-1DE4A447DF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952"/>
              <a:ext cx="43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Line 37">
              <a:extLst>
                <a:ext uri="{FF2B5EF4-FFF2-40B4-BE49-F238E27FC236}">
                  <a16:creationId xmlns:a16="http://schemas.microsoft.com/office/drawing/2014/main" id="{22BF72B3-3F00-D470-92BA-CF48C88C2B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60" y="2448"/>
              <a:ext cx="444" cy="5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3" name="TextBox 41">
            <a:extLst>
              <a:ext uri="{FF2B5EF4-FFF2-40B4-BE49-F238E27FC236}">
                <a16:creationId xmlns:a16="http://schemas.microsoft.com/office/drawing/2014/main" id="{D344F02A-C5C5-9A60-9721-D5D78C1E9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995613"/>
            <a:ext cx="2895600" cy="37861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rgbClr val="CC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66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zeroAngle = pi/4;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rz = 1/0.8;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z0 = rz*exp(j*zeroAngle);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z1 = rz*exp(-j*zeroAngle);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numer = [1 -(z0+z1) z0*z1];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b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 = 1/rz;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poleAngle = pi/4;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p0 = r * exp(j*poleAngle);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 = r * exp(-j*poleAngle);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denom = [1 -(p0+p1) p0*p1];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b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%%% Normalize the DC response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%%% to 1 in linear units by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%%% setting H(z) evaluated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%%% at z = 1 to be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= (denom * [1 1 1]') / (numer * [1 1 1]');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b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freqz(C*numer, denom);</a:t>
            </a:r>
          </a:p>
        </p:txBody>
      </p:sp>
      <p:sp>
        <p:nvSpPr>
          <p:cNvPr id="43" name="Text Box 39">
            <a:extLst>
              <a:ext uri="{FF2B5EF4-FFF2-40B4-BE49-F238E27FC236}">
                <a16:creationId xmlns:a16="http://schemas.microsoft.com/office/drawing/2014/main" id="{C246E64A-096B-2B70-43D1-10C5959F5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2743200"/>
            <a:ext cx="5788025" cy="36988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rgbClr val="CC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66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Lowpass, highpass, bandpass, bandstop, allpass, notch?</a:t>
            </a:r>
            <a:endParaRPr lang="en-US" altLang="en-US" sz="1800" i="1">
              <a:solidFill>
                <a:schemeClr val="tx1"/>
              </a:solidFill>
            </a:endParaRPr>
          </a:p>
        </p:txBody>
      </p:sp>
      <p:sp>
        <p:nvSpPr>
          <p:cNvPr id="44" name="Text Box 40">
            <a:extLst>
              <a:ext uri="{FF2B5EF4-FFF2-40B4-BE49-F238E27FC236}">
                <a16:creationId xmlns:a16="http://schemas.microsoft.com/office/drawing/2014/main" id="{7DD1CC41-CAED-0A59-3E1B-FC218AC61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5738"/>
            <a:ext cx="2438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rgbClr val="CC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66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b="0" i="1">
                <a:solidFill>
                  <a:schemeClr val="tx1"/>
                </a:solidFill>
              </a:rPr>
              <a:t>Poles have radius r Zeros have radius 1/r</a:t>
            </a:r>
          </a:p>
        </p:txBody>
      </p:sp>
      <p:sp>
        <p:nvSpPr>
          <p:cNvPr id="45" name="Text Box 41">
            <a:extLst>
              <a:ext uri="{FF2B5EF4-FFF2-40B4-BE49-F238E27FC236}">
                <a16:creationId xmlns:a16="http://schemas.microsoft.com/office/drawing/2014/main" id="{DB258C65-CDA0-2F15-206A-47C22D3BB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954088"/>
            <a:ext cx="1543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rgbClr val="CC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66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b="0" i="1">
                <a:solidFill>
                  <a:schemeClr val="tx1"/>
                </a:solidFill>
              </a:rPr>
              <a:t>Zeros are on the unit circle</a:t>
            </a:r>
          </a:p>
        </p:txBody>
      </p:sp>
      <p:sp>
        <p:nvSpPr>
          <p:cNvPr id="46" name="AutoShape 1028">
            <a:hlinkClick r:id="rId2"/>
            <a:extLst>
              <a:ext uri="{FF2B5EF4-FFF2-40B4-BE49-F238E27FC236}">
                <a16:creationId xmlns:a16="http://schemas.microsoft.com/office/drawing/2014/main" id="{4A7D2AB0-F575-B858-BDFD-9622A0A96CC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311900" y="192088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rgbClr val="CC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66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>
              <a:solidFill>
                <a:schemeClr val="tx1"/>
              </a:solidFill>
            </a:endParaRPr>
          </a:p>
        </p:txBody>
      </p:sp>
      <p:sp>
        <p:nvSpPr>
          <p:cNvPr id="47" name="TextBox 14">
            <a:extLst>
              <a:ext uri="{FF2B5EF4-FFF2-40B4-BE49-F238E27FC236}">
                <a16:creationId xmlns:a16="http://schemas.microsoft.com/office/drawing/2014/main" id="{DCF1F495-26A3-CF1D-30EC-0200D736C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00" y="496888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rgbClr val="CC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66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chemeClr val="tx1"/>
                </a:solidFill>
              </a:rPr>
              <a:t>handout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  <p:bldP spid="46" grpId="0" animBg="1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B4D83-684D-10E2-FDE3-DB37873ED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F37CE-5748-D341-1B40-0D08FB8E3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7010400" cy="4648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Comparison to FIR filters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Moving average vs EWMA</a:t>
            </a:r>
          </a:p>
          <a:p>
            <a:pPr>
              <a:lnSpc>
                <a:spcPct val="150000"/>
              </a:lnSpc>
            </a:pPr>
            <a:r>
              <a:rPr lang="en-US" dirty="0"/>
              <a:t>IIR biquad filter structures</a:t>
            </a:r>
          </a:p>
          <a:p>
            <a:pPr>
              <a:lnSpc>
                <a:spcPct val="150000"/>
              </a:lnSpc>
            </a:pPr>
            <a:r>
              <a:rPr lang="en-US" dirty="0"/>
              <a:t>IIR filter design</a:t>
            </a:r>
          </a:p>
          <a:p>
            <a:pPr>
              <a:lnSpc>
                <a:spcPct val="150000"/>
              </a:lnSpc>
            </a:pPr>
            <a:r>
              <a:rPr lang="en-US" dirty="0"/>
              <a:t>Applications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Chromagram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Vocoder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1A384-E6AF-0C2A-0118-7DDA6FB5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6 - </a:t>
            </a:r>
            <a:fld id="{7E340FAE-3491-0346-9575-610900A1EEC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E714C9DE-CECA-956A-7469-BB1F21F9F588}"/>
              </a:ext>
            </a:extLst>
          </p:cNvPr>
          <p:cNvGrpSpPr>
            <a:grpSpLocks/>
          </p:cNvGrpSpPr>
          <p:nvPr/>
        </p:nvGrpSpPr>
        <p:grpSpPr bwMode="auto">
          <a:xfrm>
            <a:off x="3328384" y="4731959"/>
            <a:ext cx="2895600" cy="1409700"/>
            <a:chOff x="1371600" y="1943100"/>
            <a:chExt cx="5410200" cy="27813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2CEF387-9728-3C98-3578-FF7A1BD03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19812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chemeClr val="tx1"/>
                  </a:solidFill>
                  <a:sym typeface="Symbol" pitchFamily="2" charset="2"/>
                </a:rPr>
                <a:t></a:t>
              </a: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48606617-4517-3700-29D5-EC0882E64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2438400"/>
              <a:ext cx="7620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11650415-320E-942C-55BB-6C4928C5C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505200"/>
              <a:ext cx="7620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9" name="AutoShape 10">
              <a:extLst>
                <a:ext uri="{FF2B5EF4-FFF2-40B4-BE49-F238E27FC236}">
                  <a16:creationId xmlns:a16="http://schemas.microsoft.com/office/drawing/2014/main" id="{093ADC77-4373-EDC7-8DB4-5996FA7E3F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438400" y="2819400"/>
              <a:ext cx="609600" cy="609600"/>
            </a:xfrm>
            <a:prstGeom prst="flowChartExtra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 b="0" baseline="-25000">
                <a:solidFill>
                  <a:schemeClr val="tx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13E65E23-CD94-47E6-8A96-56E4EC5D0D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62200" y="4114800"/>
              <a:ext cx="609600" cy="609600"/>
            </a:xfrm>
            <a:prstGeom prst="flowChartExtra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 b="0" baseline="-25000">
                <a:solidFill>
                  <a:schemeClr val="tx1"/>
                </a:solidFill>
              </a:endParaRPr>
            </a:p>
          </p:txBody>
        </p:sp>
        <p:cxnSp>
          <p:nvCxnSpPr>
            <p:cNvPr id="11" name="AutoShape 13">
              <a:extLst>
                <a:ext uri="{FF2B5EF4-FFF2-40B4-BE49-F238E27FC236}">
                  <a16:creationId xmlns:a16="http://schemas.microsoft.com/office/drawing/2014/main" id="{6C653434-9575-0F86-E1BC-D73AEA4EA9D4}"/>
                </a:ext>
              </a:extLst>
            </p:cNvPr>
            <p:cNvCxnSpPr>
              <a:cxnSpLocks noChangeShapeType="1"/>
              <a:stCxn id="6" idx="6"/>
              <a:endCxn id="7" idx="0"/>
            </p:cNvCxnSpPr>
            <p:nvPr/>
          </p:nvCxnSpPr>
          <p:spPr bwMode="auto">
            <a:xfrm>
              <a:off x="2286000" y="2247900"/>
              <a:ext cx="1524000" cy="19050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4">
              <a:extLst>
                <a:ext uri="{FF2B5EF4-FFF2-40B4-BE49-F238E27FC236}">
                  <a16:creationId xmlns:a16="http://schemas.microsoft.com/office/drawing/2014/main" id="{24E14A50-89AB-C45B-4440-3DDA1A7C3C61}"/>
                </a:ext>
              </a:extLst>
            </p:cNvPr>
            <p:cNvCxnSpPr>
              <a:cxnSpLocks noChangeShapeType="1"/>
              <a:stCxn id="7" idx="2"/>
              <a:endCxn id="8" idx="0"/>
            </p:cNvCxnSpPr>
            <p:nvPr/>
          </p:nvCxnSpPr>
          <p:spPr bwMode="auto">
            <a:xfrm>
              <a:off x="3810000" y="2971800"/>
              <a:ext cx="0" cy="533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5">
              <a:extLst>
                <a:ext uri="{FF2B5EF4-FFF2-40B4-BE49-F238E27FC236}">
                  <a16:creationId xmlns:a16="http://schemas.microsoft.com/office/drawing/2014/main" id="{A9541D3E-589E-F6CE-0448-F69E191C753A}"/>
                </a:ext>
              </a:extLst>
            </p:cNvPr>
            <p:cNvCxnSpPr>
              <a:cxnSpLocks noChangeShapeType="1"/>
              <a:stCxn id="7" idx="2"/>
              <a:endCxn id="9" idx="2"/>
            </p:cNvCxnSpPr>
            <p:nvPr/>
          </p:nvCxnSpPr>
          <p:spPr bwMode="auto">
            <a:xfrm rot="5400000">
              <a:off x="3352800" y="2665413"/>
              <a:ext cx="150813" cy="76358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6">
              <a:extLst>
                <a:ext uri="{FF2B5EF4-FFF2-40B4-BE49-F238E27FC236}">
                  <a16:creationId xmlns:a16="http://schemas.microsoft.com/office/drawing/2014/main" id="{991E8FFB-C16D-9D10-5E42-13610FBB6A74}"/>
                </a:ext>
              </a:extLst>
            </p:cNvPr>
            <p:cNvCxnSpPr>
              <a:cxnSpLocks noChangeShapeType="1"/>
              <a:stCxn id="8" idx="2"/>
              <a:endCxn id="10" idx="2"/>
            </p:cNvCxnSpPr>
            <p:nvPr/>
          </p:nvCxnSpPr>
          <p:spPr bwMode="auto">
            <a:xfrm rot="5400000">
              <a:off x="3200400" y="3808413"/>
              <a:ext cx="379413" cy="83978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7">
              <a:extLst>
                <a:ext uri="{FF2B5EF4-FFF2-40B4-BE49-F238E27FC236}">
                  <a16:creationId xmlns:a16="http://schemas.microsoft.com/office/drawing/2014/main" id="{75087B92-D15D-E4E9-34C9-D379A3EE0BCB}"/>
                </a:ext>
              </a:extLst>
            </p:cNvPr>
            <p:cNvCxnSpPr>
              <a:cxnSpLocks noChangeShapeType="1"/>
              <a:stCxn id="9" idx="0"/>
              <a:endCxn id="6" idx="5"/>
            </p:cNvCxnSpPr>
            <p:nvPr/>
          </p:nvCxnSpPr>
          <p:spPr bwMode="auto">
            <a:xfrm flipH="1" flipV="1">
              <a:off x="2208213" y="2436813"/>
              <a:ext cx="228600" cy="6873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8">
              <a:extLst>
                <a:ext uri="{FF2B5EF4-FFF2-40B4-BE49-F238E27FC236}">
                  <a16:creationId xmlns:a16="http://schemas.microsoft.com/office/drawing/2014/main" id="{FE478B09-2762-347E-6871-3C1F1FE210B6}"/>
                </a:ext>
              </a:extLst>
            </p:cNvPr>
            <p:cNvCxnSpPr>
              <a:cxnSpLocks noChangeShapeType="1"/>
              <a:stCxn id="10" idx="0"/>
              <a:endCxn id="6" idx="4"/>
            </p:cNvCxnSpPr>
            <p:nvPr/>
          </p:nvCxnSpPr>
          <p:spPr bwMode="auto">
            <a:xfrm flipH="1" flipV="1">
              <a:off x="2019300" y="2514600"/>
              <a:ext cx="341313" cy="1905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Line 21">
              <a:extLst>
                <a:ext uri="{FF2B5EF4-FFF2-40B4-BE49-F238E27FC236}">
                  <a16:creationId xmlns:a16="http://schemas.microsoft.com/office/drawing/2014/main" id="{AC86055D-4EE5-A45B-C50A-EE44CA9CC6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22860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3">
              <a:extLst>
                <a:ext uri="{FF2B5EF4-FFF2-40B4-BE49-F238E27FC236}">
                  <a16:creationId xmlns:a16="http://schemas.microsoft.com/office/drawing/2014/main" id="{09B85434-4970-E039-A5E8-0A5D82B39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000" y="31242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4">
              <a:extLst>
                <a:ext uri="{FF2B5EF4-FFF2-40B4-BE49-F238E27FC236}">
                  <a16:creationId xmlns:a16="http://schemas.microsoft.com/office/drawing/2014/main" id="{EBCE593F-FE83-F142-E3BC-04E25473B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000" y="44196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25">
              <a:extLst>
                <a:ext uri="{FF2B5EF4-FFF2-40B4-BE49-F238E27FC236}">
                  <a16:creationId xmlns:a16="http://schemas.microsoft.com/office/drawing/2014/main" id="{07D5A3A7-9E0D-E64D-571F-AF3449ED59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4572000" y="4114800"/>
              <a:ext cx="609600" cy="609600"/>
            </a:xfrm>
            <a:prstGeom prst="flowChartExtra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1" name="AutoShape 30">
              <a:extLst>
                <a:ext uri="{FF2B5EF4-FFF2-40B4-BE49-F238E27FC236}">
                  <a16:creationId xmlns:a16="http://schemas.microsoft.com/office/drawing/2014/main" id="{DC74B3FD-382E-EDEA-84E2-589C108134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4495800" y="2819400"/>
              <a:ext cx="609600" cy="609600"/>
            </a:xfrm>
            <a:prstGeom prst="flowChartExtra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2" name="Oval 31">
              <a:extLst>
                <a:ext uri="{FF2B5EF4-FFF2-40B4-BE49-F238E27FC236}">
                  <a16:creationId xmlns:a16="http://schemas.microsoft.com/office/drawing/2014/main" id="{130DC14A-2254-EF1E-E9EA-DAE41D40B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19812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chemeClr val="tx1"/>
                  </a:solidFill>
                  <a:sym typeface="Symbol" pitchFamily="2" charset="2"/>
                </a:rPr>
                <a:t></a:t>
              </a: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3" name="Line 32">
              <a:extLst>
                <a:ext uri="{FF2B5EF4-FFF2-40B4-BE49-F238E27FC236}">
                  <a16:creationId xmlns:a16="http://schemas.microsoft.com/office/drawing/2014/main" id="{69C1B3A8-1227-6438-48D7-0F9447760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05400" y="2362200"/>
              <a:ext cx="609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34">
              <a:extLst>
                <a:ext uri="{FF2B5EF4-FFF2-40B4-BE49-F238E27FC236}">
                  <a16:creationId xmlns:a16="http://schemas.microsoft.com/office/drawing/2014/main" id="{3FEF8C27-4CE6-9599-06F0-1C28823DF5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1600" y="2514600"/>
              <a:ext cx="68580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35">
              <a:extLst>
                <a:ext uri="{FF2B5EF4-FFF2-40B4-BE49-F238E27FC236}">
                  <a16:creationId xmlns:a16="http://schemas.microsoft.com/office/drawing/2014/main" id="{FD844943-3056-D1E5-9232-5408557A0A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2200" y="22479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43">
              <a:extLst>
                <a:ext uri="{FF2B5EF4-FFF2-40B4-BE49-F238E27FC236}">
                  <a16:creationId xmlns:a16="http://schemas.microsoft.com/office/drawing/2014/main" id="{84790132-ABCD-E73F-EA13-2E787BBF03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4495800" y="1943100"/>
              <a:ext cx="609600" cy="609600"/>
            </a:xfrm>
            <a:prstGeom prst="flowChartExtra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7" name="Line 45">
              <a:extLst>
                <a:ext uri="{FF2B5EF4-FFF2-40B4-BE49-F238E27FC236}">
                  <a16:creationId xmlns:a16="http://schemas.microsoft.com/office/drawing/2014/main" id="{23ABF2B6-F533-A3DE-0AD9-564313A0FA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22479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46">
              <a:extLst>
                <a:ext uri="{FF2B5EF4-FFF2-40B4-BE49-F238E27FC236}">
                  <a16:creationId xmlns:a16="http://schemas.microsoft.com/office/drawing/2014/main" id="{1C64D189-10CD-5351-9BB0-9F13AF4FB1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5400" y="22479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4">
            <a:extLst>
              <a:ext uri="{FF2B5EF4-FFF2-40B4-BE49-F238E27FC236}">
                <a16:creationId xmlns:a16="http://schemas.microsoft.com/office/drawing/2014/main" id="{F6C52279-9B67-78FF-F171-A0BDD7206843}"/>
              </a:ext>
            </a:extLst>
          </p:cNvPr>
          <p:cNvGrpSpPr>
            <a:grpSpLocks/>
          </p:cNvGrpSpPr>
          <p:nvPr/>
        </p:nvGrpSpPr>
        <p:grpSpPr bwMode="auto">
          <a:xfrm>
            <a:off x="6664540" y="4736825"/>
            <a:ext cx="1447800" cy="1371600"/>
            <a:chOff x="390" y="2448"/>
            <a:chExt cx="1050" cy="1008"/>
          </a:xfrm>
        </p:grpSpPr>
        <p:sp>
          <p:nvSpPr>
            <p:cNvPr id="30" name="Line 5">
              <a:extLst>
                <a:ext uri="{FF2B5EF4-FFF2-40B4-BE49-F238E27FC236}">
                  <a16:creationId xmlns:a16="http://schemas.microsoft.com/office/drawing/2014/main" id="{B24CA556-C59C-F7EF-48B0-6E81504C84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2448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6">
              <a:extLst>
                <a:ext uri="{FF2B5EF4-FFF2-40B4-BE49-F238E27FC236}">
                  <a16:creationId xmlns:a16="http://schemas.microsoft.com/office/drawing/2014/main" id="{9395435F-7DAD-6B7F-A360-05071B5F53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936" y="2448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9">
              <a:extLst>
                <a:ext uri="{FF2B5EF4-FFF2-40B4-BE49-F238E27FC236}">
                  <a16:creationId xmlns:a16="http://schemas.microsoft.com/office/drawing/2014/main" id="{F5B0D1F0-AAA6-99A7-BC54-9CFDB5B21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" y="2592"/>
              <a:ext cx="720" cy="72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33" name="Text Box 10">
              <a:extLst>
                <a:ext uri="{FF2B5EF4-FFF2-40B4-BE49-F238E27FC236}">
                  <a16:creationId xmlns:a16="http://schemas.microsoft.com/office/drawing/2014/main" id="{51F46AAC-691E-E702-1C50-FA9E3B393B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2" y="2778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 b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34" name="Text Box 11">
              <a:extLst>
                <a:ext uri="{FF2B5EF4-FFF2-40B4-BE49-F238E27FC236}">
                  <a16:creationId xmlns:a16="http://schemas.microsoft.com/office/drawing/2014/main" id="{10622505-27D9-D3FE-4857-0C2100FF4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" y="2784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 b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35" name="Text Box 12">
              <a:extLst>
                <a:ext uri="{FF2B5EF4-FFF2-40B4-BE49-F238E27FC236}">
                  <a16:creationId xmlns:a16="http://schemas.microsoft.com/office/drawing/2014/main" id="{75278D55-0B7D-25CC-8442-14EE21BD3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" y="2910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 b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36" name="Text Box 13">
              <a:extLst>
                <a:ext uri="{FF2B5EF4-FFF2-40B4-BE49-F238E27FC236}">
                  <a16:creationId xmlns:a16="http://schemas.microsoft.com/office/drawing/2014/main" id="{84A9DF69-EDB1-D264-FB6B-2C8ADBCB1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2" y="2916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 b="0" dirty="0">
                  <a:solidFill>
                    <a:schemeClr val="tx1"/>
                  </a:solidFill>
                </a:rPr>
                <a:t>X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6C3A686-1891-E3FC-2242-A2950E987B27}"/>
              </a:ext>
            </a:extLst>
          </p:cNvPr>
          <p:cNvGrpSpPr/>
          <p:nvPr/>
        </p:nvGrpSpPr>
        <p:grpSpPr>
          <a:xfrm>
            <a:off x="5404262" y="1045361"/>
            <a:ext cx="3634598" cy="3644349"/>
            <a:chOff x="5357002" y="1028485"/>
            <a:chExt cx="3634598" cy="3644349"/>
          </a:xfrm>
        </p:grpSpPr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665D18C5-25BC-68CA-956C-86E45F24E7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1982" r="7323"/>
            <a:stretch/>
          </p:blipFill>
          <p:spPr>
            <a:xfrm>
              <a:off x="5357002" y="1219200"/>
              <a:ext cx="1676990" cy="345363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4413590-EC44-2B6E-979A-43437D5792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379" t="2291" r="6998" b="-1"/>
            <a:stretch/>
          </p:blipFill>
          <p:spPr>
            <a:xfrm>
              <a:off x="7122620" y="1308374"/>
              <a:ext cx="1676990" cy="336446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ACA6C9E-17C6-1731-DBFF-5D76117E5D14}"/>
                </a:ext>
              </a:extLst>
            </p:cNvPr>
            <p:cNvSpPr txBox="1"/>
            <p:nvPr/>
          </p:nvSpPr>
          <p:spPr>
            <a:xfrm>
              <a:off x="7649606" y="1028485"/>
              <a:ext cx="134199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IIR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8E95CEB-BCFD-270B-0E85-286632436BA5}"/>
                </a:ext>
              </a:extLst>
            </p:cNvPr>
            <p:cNvSpPr txBox="1"/>
            <p:nvPr/>
          </p:nvSpPr>
          <p:spPr>
            <a:xfrm>
              <a:off x="5885505" y="1028485"/>
              <a:ext cx="134199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FIR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53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5">
            <a:extLst>
              <a:ext uri="{FF2B5EF4-FFF2-40B4-BE49-F238E27FC236}">
                <a16:creationId xmlns:a16="http://schemas.microsoft.com/office/drawing/2014/main" id="{93595CFF-FCCA-8A7E-5619-CA07D610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rgbClr val="CC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66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chemeClr val="tx1"/>
                </a:solidFill>
              </a:rPr>
              <a:t>6 - </a:t>
            </a:r>
            <a:fld id="{35CE658F-2C7F-6F47-A259-607954C93BD1}" type="slidenum">
              <a:rPr lang="en-US" alt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25602" name="Rectangle 1026">
            <a:extLst>
              <a:ext uri="{FF2B5EF4-FFF2-40B4-BE49-F238E27FC236}">
                <a16:creationId xmlns:a16="http://schemas.microsoft.com/office/drawing/2014/main" id="{7F5C76C2-2F15-2948-DF0C-7C0872C36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Demonstrations</a:t>
            </a:r>
          </a:p>
        </p:txBody>
      </p:sp>
      <p:sp>
        <p:nvSpPr>
          <p:cNvPr id="25603" name="Rectangle 1027">
            <a:extLst>
              <a:ext uri="{FF2B5EF4-FFF2-40B4-BE49-F238E27FC236}">
                <a16:creationId xmlns:a16="http://schemas.microsoft.com/office/drawing/2014/main" id="{2F9E0625-DB6E-5318-5083-E4B97E5C70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190500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altLang="en-US" i="1" dirty="0">
                <a:ea typeface="ＭＳ Ｐゴシック" panose="020B0600070205080204" pitchFamily="34" charset="-128"/>
              </a:rPr>
              <a:t>DSP First, </a:t>
            </a:r>
            <a:r>
              <a:rPr lang="en-US" altLang="en-US" dirty="0">
                <a:ea typeface="ＭＳ Ｐゴシック" panose="020B0600070205080204" pitchFamily="34" charset="-128"/>
              </a:rPr>
              <a:t>2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nd</a:t>
            </a:r>
            <a:r>
              <a:rPr lang="en-US" altLang="en-US" dirty="0">
                <a:ea typeface="ＭＳ Ｐゴシック" panose="020B0600070205080204" pitchFamily="34" charset="-128"/>
              </a:rPr>
              <a:t> ed., </a:t>
            </a:r>
            <a:r>
              <a:rPr lang="en-US" altLang="en-US" dirty="0" err="1">
                <a:ea typeface="ＭＳ Ｐゴシック" panose="020B0600070205080204" pitchFamily="34" charset="-128"/>
              </a:rPr>
              <a:t>ch.</a:t>
            </a:r>
            <a:r>
              <a:rPr lang="en-US" altLang="en-US" dirty="0">
                <a:ea typeface="ＭＳ Ｐゴシック" panose="020B0600070205080204" pitchFamily="34" charset="-128"/>
              </a:rPr>
              <a:t> 10</a:t>
            </a:r>
          </a:p>
          <a:p>
            <a:pPr lvl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IIR filtering tutorial (</a:t>
            </a:r>
            <a:r>
              <a:rPr lang="en-US" altLang="en-US" dirty="0">
                <a:ea typeface="ＭＳ Ｐゴシック" panose="020B0600070205080204" pitchFamily="34" charset="-128"/>
                <a:hlinkClick r:id="rId2"/>
              </a:rPr>
              <a:t>Link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pPr lvl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Connection between the </a:t>
            </a:r>
            <a:r>
              <a:rPr lang="en-US" altLang="en-US" i="1" dirty="0">
                <a:ea typeface="ＭＳ Ｐゴシック" panose="020B0600070205080204" pitchFamily="34" charset="-128"/>
              </a:rPr>
              <a:t>Z</a:t>
            </a:r>
            <a:r>
              <a:rPr lang="en-US" altLang="en-US" dirty="0">
                <a:ea typeface="ＭＳ Ｐゴシック" panose="020B0600070205080204" pitchFamily="34" charset="-128"/>
              </a:rPr>
              <a:t> and frequency domains (</a:t>
            </a:r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Link</a:t>
            </a:r>
            <a:r>
              <a:rPr lang="en-US" altLang="en-US" dirty="0">
                <a:ea typeface="ＭＳ Ｐゴシック" panose="020B0600070205080204" pitchFamily="34" charset="-128"/>
              </a:rPr>
              <a:t>) </a:t>
            </a:r>
          </a:p>
          <a:p>
            <a:pPr lvl="1">
              <a:buFontTx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Time/frequency/</a:t>
            </a:r>
            <a:r>
              <a:rPr lang="en-US" altLang="en-US" b="1" i="1" dirty="0">
                <a:ea typeface="ＭＳ Ｐゴシック" panose="020B0600070205080204" pitchFamily="34" charset="-128"/>
              </a:rPr>
              <a:t>z</a:t>
            </a:r>
            <a:r>
              <a:rPr lang="en-US" altLang="en-US" b="1" dirty="0">
                <a:ea typeface="ＭＳ Ｐゴシック" panose="020B0600070205080204" pitchFamily="34" charset="-128"/>
              </a:rPr>
              <a:t> domain movies for IIR Filters 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dirty="0">
                <a:ea typeface="ＭＳ Ｐゴシック" panose="020B0600070205080204" pitchFamily="34" charset="-128"/>
                <a:hlinkClick r:id="rId4"/>
              </a:rPr>
              <a:t>Link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21508" name="AutoShape 1028">
            <a:hlinkClick r:id="rId5"/>
            <a:extLst>
              <a:ext uri="{FF2B5EF4-FFF2-40B4-BE49-F238E27FC236}">
                <a16:creationId xmlns:a16="http://schemas.microsoft.com/office/drawing/2014/main" id="{0DA69A03-7FF4-680F-050E-236CFF6D6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5240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rgbClr val="CC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66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>
              <a:solidFill>
                <a:schemeClr val="tx1"/>
              </a:solidFill>
            </a:endParaRPr>
          </a:p>
        </p:txBody>
      </p:sp>
      <p:sp>
        <p:nvSpPr>
          <p:cNvPr id="21509" name="TextBox 14">
            <a:extLst>
              <a:ext uri="{FF2B5EF4-FFF2-40B4-BE49-F238E27FC236}">
                <a16:creationId xmlns:a16="http://schemas.microsoft.com/office/drawing/2014/main" id="{2C5A8B0E-2AC9-0464-6BCE-2C8D3E23F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828800"/>
            <a:ext cx="68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rgbClr val="CC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66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</a:rPr>
              <a:t>link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0B895C-FD8C-0731-A2E8-D31F5C4F7841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429000"/>
            <a:ext cx="3810000" cy="3298825"/>
            <a:chOff x="609600" y="3429000"/>
            <a:chExt cx="3810000" cy="3298825"/>
          </a:xfrm>
        </p:grpSpPr>
        <p:pic>
          <p:nvPicPr>
            <p:cNvPr id="25611" name="Picture 1" descr="iir1_a.jpeg">
              <a:hlinkClick r:id="rId4"/>
              <a:extLst>
                <a:ext uri="{FF2B5EF4-FFF2-40B4-BE49-F238E27FC236}">
                  <a16:creationId xmlns:a16="http://schemas.microsoft.com/office/drawing/2014/main" id="{963E44D1-D337-003E-3986-586D96D28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429000"/>
              <a:ext cx="3810000" cy="2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2" name="TextBox 3">
              <a:extLst>
                <a:ext uri="{FF2B5EF4-FFF2-40B4-BE49-F238E27FC236}">
                  <a16:creationId xmlns:a16="http://schemas.microsoft.com/office/drawing/2014/main" id="{ABD60068-9659-6881-3D64-38F30E12A8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6019800"/>
              <a:ext cx="27432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tx1"/>
                  </a:solidFill>
                </a:rPr>
                <a:t>IIR filter with one pole and a zero at the origin</a:t>
              </a:r>
              <a:endParaRPr lang="en-US" altLang="en-US" sz="20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86388BB-C756-6A87-2E64-97FF8FF3D3C7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3429000"/>
            <a:ext cx="3886200" cy="2990850"/>
            <a:chOff x="4495800" y="3429000"/>
            <a:chExt cx="3886200" cy="2990850"/>
          </a:xfrm>
        </p:grpSpPr>
        <p:pic>
          <p:nvPicPr>
            <p:cNvPr id="25609" name="Picture 2" descr="iir2_r.jpeg">
              <a:hlinkClick r:id="rId4"/>
              <a:extLst>
                <a:ext uri="{FF2B5EF4-FFF2-40B4-BE49-F238E27FC236}">
                  <a16:creationId xmlns:a16="http://schemas.microsoft.com/office/drawing/2014/main" id="{87841F43-1028-D576-5F2A-6C5484C35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429000"/>
              <a:ext cx="3810000" cy="2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0" name="TextBox 4">
              <a:extLst>
                <a:ext uri="{FF2B5EF4-FFF2-40B4-BE49-F238E27FC236}">
                  <a16:creationId xmlns:a16="http://schemas.microsoft.com/office/drawing/2014/main" id="{9065C1E2-8ED0-0AED-F46A-93A8C417EB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5800" y="6019800"/>
              <a:ext cx="28194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rgbClr val="66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tx1"/>
                  </a:solidFill>
                </a:rPr>
                <a:t>Movement of Poles</a:t>
              </a:r>
              <a:endParaRPr lang="en-US" altLang="en-US" sz="2000" b="0">
                <a:solidFill>
                  <a:schemeClr val="tx1"/>
                </a:solidFill>
              </a:endParaRPr>
            </a:p>
          </p:txBody>
        </p:sp>
      </p:grpSp>
      <p:sp>
        <p:nvSpPr>
          <p:cNvPr id="25608" name="TextBox 3">
            <a:extLst>
              <a:ext uri="{FF2B5EF4-FFF2-40B4-BE49-F238E27FC236}">
                <a16:creationId xmlns:a16="http://schemas.microsoft.com/office/drawing/2014/main" id="{74720C2A-3FB0-E77F-F988-FF79F8D68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113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rgbClr val="CC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66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chemeClr val="tx1"/>
                </a:solidFill>
              </a:rPr>
              <a:t>IIR Biquad Filter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614938AB-ABF1-4719-50F5-F57D99C80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2607" y="990600"/>
            <a:ext cx="4305993" cy="5867400"/>
          </a:xfrm>
          <a:prstGeom prst="rect">
            <a:avLst/>
          </a:prstGeom>
        </p:spPr>
      </p:pic>
      <p:sp>
        <p:nvSpPr>
          <p:cNvPr id="17410" name="Rectangle 2">
            <a:extLst>
              <a:ext uri="{FF2B5EF4-FFF2-40B4-BE49-F238E27FC236}">
                <a16:creationId xmlns:a16="http://schemas.microsoft.com/office/drawing/2014/main" id="{C48B7ABA-4787-7440-53B0-B9B82BD7B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Discrete-Time </a:t>
            </a:r>
            <a:r>
              <a:rPr lang="en-US" altLang="en-US">
                <a:ea typeface="ＭＳ Ｐゴシック" panose="020B0600070205080204" pitchFamily="34" charset="-128"/>
              </a:rPr>
              <a:t>Moving Average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7A5819-6C18-F7E1-FC0B-9C475DD7045B}"/>
                  </a:ext>
                </a:extLst>
              </p:cNvPr>
              <p:cNvSpPr txBox="1"/>
              <p:nvPr/>
            </p:nvSpPr>
            <p:spPr>
              <a:xfrm>
                <a:off x="171334" y="1371600"/>
                <a:ext cx="4564379" cy="1500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b="0" i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Difference</m:t>
                      </m:r>
                      <m:r>
                        <a:rPr lang="en-US" altLang="en-US" b="0" i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equation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:</m:t>
                      </m:r>
                    </m:oMath>
                  </m:oMathPara>
                </a14:m>
                <a:endParaRPr lang="en-US" altLang="en-US" b="0" i="1" dirty="0">
                  <a:latin typeface="Cambria Math" panose="02040503050406030204" pitchFamily="18" charset="0"/>
                  <a:ea typeface="ＭＳ Ｐゴシック" panose="020B0600070205080204" pitchFamily="34" charset="-128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𝑛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1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naryPr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𝑘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=0</m:t>
                          </m:r>
                        </m:sub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𝑁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−1</m:t>
                          </m:r>
                        </m:sup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[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𝑛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−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𝑘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7A5819-6C18-F7E1-FC0B-9C475DD70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34" y="1371600"/>
                <a:ext cx="4564379" cy="15004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84B125-24B8-8BED-4BD4-C8070DC938B3}"/>
                  </a:ext>
                </a:extLst>
              </p:cNvPr>
              <p:cNvSpPr txBox="1"/>
              <p:nvPr/>
            </p:nvSpPr>
            <p:spPr>
              <a:xfrm>
                <a:off x="188652" y="3150245"/>
                <a:ext cx="4572000" cy="1609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1" indent="0">
                  <a:buNone/>
                </a:pPr>
                <a:r>
                  <a:rPr lang="en-US" dirty="0"/>
                  <a:t>Frequency response: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84B125-24B8-8BED-4BD4-C8070DC93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52" y="3150245"/>
                <a:ext cx="4572000" cy="1609993"/>
              </a:xfrm>
              <a:prstGeom prst="rect">
                <a:avLst/>
              </a:prstGeom>
              <a:blipFill>
                <a:blip r:embed="rId5"/>
                <a:stretch>
                  <a:fillRect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E038A2-A9E0-AAAD-AF24-EBF19D8D8BDC}"/>
                  </a:ext>
                </a:extLst>
              </p:cNvPr>
              <p:cNvSpPr txBox="1"/>
              <p:nvPr/>
            </p:nvSpPr>
            <p:spPr>
              <a:xfrm>
                <a:off x="275243" y="4886009"/>
                <a:ext cx="4572000" cy="1162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dirty="0"/>
                  <a:t>Group Delay: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E038A2-A9E0-AAAD-AF24-EBF19D8D8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43" y="4886009"/>
                <a:ext cx="4572000" cy="1162947"/>
              </a:xfrm>
              <a:prstGeom prst="rect">
                <a:avLst/>
              </a:prstGeom>
              <a:blipFill>
                <a:blip r:embed="rId6"/>
                <a:stretch>
                  <a:fillRect t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720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EA41DB-4FD5-E239-20E0-1BCD8B045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760" y="1163744"/>
            <a:ext cx="9343521" cy="5313256"/>
          </a:xfrm>
          <a:prstGeom prst="rect">
            <a:avLst/>
          </a:prstGeom>
        </p:spPr>
      </p:pic>
      <p:sp>
        <p:nvSpPr>
          <p:cNvPr id="17410" name="Rectangle 2">
            <a:extLst>
              <a:ext uri="{FF2B5EF4-FFF2-40B4-BE49-F238E27FC236}">
                <a16:creationId xmlns:a16="http://schemas.microsoft.com/office/drawing/2014/main" id="{C48B7ABA-4787-7440-53B0-B9B82BD7B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Discrete-Time Moving Average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E1FB55-87D7-6358-BC0A-FD84392C3F2E}"/>
              </a:ext>
            </a:extLst>
          </p:cNvPr>
          <p:cNvSpPr/>
          <p:nvPr/>
        </p:nvSpPr>
        <p:spPr bwMode="auto">
          <a:xfrm>
            <a:off x="5137548" y="4343400"/>
            <a:ext cx="3168252" cy="146484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8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D6196E-ED37-2A97-F0D0-55E139AE7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760" y="1219200"/>
            <a:ext cx="9343521" cy="5313256"/>
          </a:xfrm>
          <a:prstGeom prst="rect">
            <a:avLst/>
          </a:prstGeom>
        </p:spPr>
      </p:pic>
      <p:sp>
        <p:nvSpPr>
          <p:cNvPr id="17410" name="Rectangle 2">
            <a:extLst>
              <a:ext uri="{FF2B5EF4-FFF2-40B4-BE49-F238E27FC236}">
                <a16:creationId xmlns:a16="http://schemas.microsoft.com/office/drawing/2014/main" id="{C48B7ABA-4787-7440-53B0-B9B82BD7B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Discrete-Time Moving Average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0C71CF-3C5F-4821-D8BA-E3D682BCC426}"/>
              </a:ext>
            </a:extLst>
          </p:cNvPr>
          <p:cNvGrpSpPr/>
          <p:nvPr/>
        </p:nvGrpSpPr>
        <p:grpSpPr>
          <a:xfrm>
            <a:off x="1143000" y="4495800"/>
            <a:ext cx="4442791" cy="1151709"/>
            <a:chOff x="1143000" y="4495800"/>
            <a:chExt cx="4442791" cy="1151709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F30933C-DC4E-864D-D0D7-396458E9C4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6200" y="4495800"/>
              <a:ext cx="1699591" cy="0"/>
            </a:xfrm>
            <a:prstGeom prst="straightConnector1">
              <a:avLst/>
            </a:prstGeom>
            <a:ln w="76200" cap="flat" cmpd="sng" algn="ctr">
              <a:solidFill>
                <a:srgbClr val="CC3399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3">
                  <a:extLst>
                    <a:ext uri="{FF2B5EF4-FFF2-40B4-BE49-F238E27FC236}">
                      <a16:creationId xmlns:a16="http://schemas.microsoft.com/office/drawing/2014/main" id="{3DA96C79-FA10-9BFE-F4DE-7298C62717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43000" y="4580709"/>
                  <a:ext cx="2438400" cy="1066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marL="342900" indent="-342900">
                    <a:spcBef>
                      <a:spcPct val="20000"/>
                    </a:spcBef>
                    <a:buChar char="•"/>
                    <a:defRPr sz="2800" b="1">
                      <a:solidFill>
                        <a:srgbClr val="CC00CC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b="1">
                      <a:solidFill>
                        <a:srgbClr val="6600FF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altLang="en-US" dirty="0"/>
                    <a:t>Group delay:</a:t>
                  </a:r>
                </a:p>
                <a:p>
                  <a:pPr marL="0" indent="0"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𝟒𝟗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12" name="Rectangle 3">
                  <a:extLst>
                    <a:ext uri="{FF2B5EF4-FFF2-40B4-BE49-F238E27FC236}">
                      <a16:creationId xmlns:a16="http://schemas.microsoft.com/office/drawing/2014/main" id="{3DA96C79-FA10-9BFE-F4DE-7298C62717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43000" y="4580709"/>
                  <a:ext cx="2438400" cy="1066800"/>
                </a:xfrm>
                <a:prstGeom prst="rect">
                  <a:avLst/>
                </a:prstGeom>
                <a:blipFill>
                  <a:blip r:embed="rId3"/>
                  <a:stretch>
                    <a:fillRect l="-250" t="-5714" b="-194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0764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48B7ABA-4787-7440-53B0-B9B82BD7B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Exponential Moving 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7A5819-6C18-F7E1-FC0B-9C475DD7045B}"/>
                  </a:ext>
                </a:extLst>
              </p:cNvPr>
              <p:cNvSpPr txBox="1"/>
              <p:nvPr/>
            </p:nvSpPr>
            <p:spPr>
              <a:xfrm>
                <a:off x="171334" y="1371600"/>
                <a:ext cx="4564379" cy="1515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b="0" i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Difference</m:t>
                      </m:r>
                      <m:r>
                        <a:rPr lang="en-US" altLang="en-US" b="0" i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equation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:</m:t>
                      </m:r>
                    </m:oMath>
                  </m:oMathPara>
                </a14:m>
                <a:endParaRPr lang="en-US" altLang="en-US" b="0" i="1" dirty="0">
                  <a:latin typeface="Cambria Math" panose="02040503050406030204" pitchFamily="18" charset="0"/>
                  <a:ea typeface="ＭＳ Ｐゴシック" panose="020B0600070205080204" pitchFamily="34" charset="-128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𝑛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𝐶</m:t>
                      </m:r>
                      <m:nary>
                        <m:naryPr>
                          <m:chr m:val="∑"/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naryPr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𝑘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=0</m:t>
                          </m:r>
                        </m:sub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0.9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[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𝑛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−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𝑘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7A5819-6C18-F7E1-FC0B-9C475DD70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34" y="1371600"/>
                <a:ext cx="4564379" cy="15151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84B125-24B8-8BED-4BD4-C8070DC938B3}"/>
                  </a:ext>
                </a:extLst>
              </p:cNvPr>
              <p:cNvSpPr txBox="1"/>
              <p:nvPr/>
            </p:nvSpPr>
            <p:spPr>
              <a:xfrm>
                <a:off x="171334" y="3254267"/>
                <a:ext cx="4572000" cy="1547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1" indent="0">
                  <a:buNone/>
                </a:pPr>
                <a:r>
                  <a:rPr lang="en-US" dirty="0"/>
                  <a:t>Frequency response: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1−0.9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84B125-24B8-8BED-4BD4-C8070DC93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34" y="3254267"/>
                <a:ext cx="4572000" cy="1547347"/>
              </a:xfrm>
              <a:prstGeom prst="rect">
                <a:avLst/>
              </a:prstGeom>
              <a:blipFill>
                <a:blip r:embed="rId4"/>
                <a:stretch>
                  <a:fillRect t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E038A2-A9E0-AAAD-AF24-EBF19D8D8BDC}"/>
                  </a:ext>
                </a:extLst>
              </p:cNvPr>
              <p:cNvSpPr txBox="1"/>
              <p:nvPr/>
            </p:nvSpPr>
            <p:spPr>
              <a:xfrm>
                <a:off x="-152578" y="5638800"/>
                <a:ext cx="4572000" cy="916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&lt;1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for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high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frequencies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&lt;10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for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low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frequencies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E038A2-A9E0-AAAD-AF24-EBF19D8D8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578" y="5638800"/>
                <a:ext cx="4572000" cy="9161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2F4DFDD-D65F-C614-BF15-BF24D919C0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4877"/>
          <a:stretch/>
        </p:blipFill>
        <p:spPr>
          <a:xfrm>
            <a:off x="4419778" y="990601"/>
            <a:ext cx="4876622" cy="213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9DB7E1-8616-36FC-FBB7-FE1F3F0B4A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4977"/>
          <a:stretch/>
        </p:blipFill>
        <p:spPr>
          <a:xfrm>
            <a:off x="4419600" y="3048000"/>
            <a:ext cx="4876622" cy="3949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7C8C9A-9511-0C00-F221-B73D07B9CF64}"/>
                  </a:ext>
                </a:extLst>
              </p:cNvPr>
              <p:cNvSpPr txBox="1"/>
              <p:nvPr/>
            </p:nvSpPr>
            <p:spPr>
              <a:xfrm>
                <a:off x="-118918" y="4876800"/>
                <a:ext cx="4729018" cy="793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Group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Delay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7C8C9A-9511-0C00-F221-B73D07B9C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8918" y="4876800"/>
                <a:ext cx="4729018" cy="7936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48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A36AFB-F62C-20DB-4F78-852D5E2A8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760" y="1163744"/>
            <a:ext cx="9343521" cy="5313256"/>
          </a:xfrm>
          <a:prstGeom prst="rect">
            <a:avLst/>
          </a:prstGeom>
        </p:spPr>
      </p:pic>
      <p:sp>
        <p:nvSpPr>
          <p:cNvPr id="17410" name="Rectangle 2">
            <a:extLst>
              <a:ext uri="{FF2B5EF4-FFF2-40B4-BE49-F238E27FC236}">
                <a16:creationId xmlns:a16="http://schemas.microsoft.com/office/drawing/2014/main" id="{C48B7ABA-4787-7440-53B0-B9B82BD7B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Exponential Moving Average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2C5F4-ECBF-1785-77B2-AFC6ABAF8352}"/>
              </a:ext>
            </a:extLst>
          </p:cNvPr>
          <p:cNvSpPr/>
          <p:nvPr/>
        </p:nvSpPr>
        <p:spPr bwMode="auto">
          <a:xfrm>
            <a:off x="5181600" y="4417063"/>
            <a:ext cx="3168252" cy="1450337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93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17D8DD-94F8-6CDB-B9F2-F99D0DDCA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760" y="1163744"/>
            <a:ext cx="9343521" cy="5313256"/>
          </a:xfrm>
          <a:prstGeom prst="rect">
            <a:avLst/>
          </a:prstGeom>
        </p:spPr>
      </p:pic>
      <p:sp>
        <p:nvSpPr>
          <p:cNvPr id="17410" name="Rectangle 2">
            <a:extLst>
              <a:ext uri="{FF2B5EF4-FFF2-40B4-BE49-F238E27FC236}">
                <a16:creationId xmlns:a16="http://schemas.microsoft.com/office/drawing/2014/main" id="{C48B7ABA-4787-7440-53B0-B9B82BD7B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Exponential Moving Average</a:t>
            </a:r>
          </a:p>
        </p:txBody>
      </p:sp>
    </p:spTree>
    <p:extLst>
      <p:ext uri="{BB962C8B-B14F-4D97-AF65-F5344CB8AC3E}">
        <p14:creationId xmlns:p14="http://schemas.microsoft.com/office/powerpoint/2010/main" val="2444622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5">
            <a:extLst>
              <a:ext uri="{FF2B5EF4-FFF2-40B4-BE49-F238E27FC236}">
                <a16:creationId xmlns:a16="http://schemas.microsoft.com/office/drawing/2014/main" id="{4CE214E3-3515-281A-FF03-A96E1D27F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rgbClr val="CC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66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chemeClr val="tx1"/>
                </a:solidFill>
              </a:rPr>
              <a:t>6 - </a:t>
            </a:r>
            <a:fld id="{24911124-4056-4447-8842-56BF550EF3B4}" type="slidenum">
              <a:rPr lang="en-US" alt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C48B7ABA-4787-7440-53B0-B9B82BD7B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Discrete-Time IIR Filters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>
                <a:extLst>
                  <a:ext uri="{FF2B5EF4-FFF2-40B4-BE49-F238E27FC236}">
                    <a16:creationId xmlns:a16="http://schemas.microsoft.com/office/drawing/2014/main" id="{96794C16-4F28-74EF-7808-E1172A46BE91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47799"/>
                <a:ext cx="8305800" cy="5399088"/>
              </a:xfrm>
            </p:spPr>
            <p:txBody>
              <a:bodyPr/>
              <a:lstStyle/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How to implement IIR filters?</a:t>
                </a: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Output of LTI system is convolution with impulse response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𝑛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𝑛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∗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𝑛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naryPr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𝑘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=−∞</m:t>
                          </m:r>
                        </m:sub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∞</m:t>
                          </m:r>
                        </m:sup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𝑘</m:t>
                              </m:r>
                            </m:e>
                          </m:d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[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𝑛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−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𝑘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Impulse response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h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 is infinite in duration</a:t>
                </a: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Cannot directly compute convolution sum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𝑛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𝑛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∗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0.9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𝑢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i="1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naryPr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𝑘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=0</m:t>
                          </m:r>
                        </m:sub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0.9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altLang="en-US" i="1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𝑛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−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Instead, use </a:t>
                </a:r>
                <a:r>
                  <a:rPr lang="en-US" altLang="en-US" b="1" dirty="0">
                    <a:ea typeface="ＭＳ Ｐゴシック" panose="020B0600070205080204" pitchFamily="34" charset="-128"/>
                  </a:rPr>
                  <a:t>feedback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 to </a:t>
                </a:r>
                <a:r>
                  <a:rPr lang="en-US" altLang="en-US" b="1" dirty="0">
                    <a:ea typeface="ＭＳ Ｐゴシック" panose="020B0600070205080204" pitchFamily="34" charset="-128"/>
                  </a:rPr>
                  <a:t>recursively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 compute the output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𝑛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𝑛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+0.9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𝑛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−1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↔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𝑌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(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𝑧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)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𝑋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(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𝑧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)</m:t>
                          </m:r>
                        </m:den>
                      </m:f>
                      <m:r>
                        <a:rPr lang="en-US" altLang="en-US" i="1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1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1−0.9</m:t>
                          </m:r>
                          <m:sSup>
                            <m:sSup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lvl="1"/>
                <a:endParaRPr lang="en-US" altLang="en-US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7411" name="Rectangle 3">
                <a:extLst>
                  <a:ext uri="{FF2B5EF4-FFF2-40B4-BE49-F238E27FC236}">
                    <a16:creationId xmlns:a16="http://schemas.microsoft.com/office/drawing/2014/main" id="{96794C16-4F28-74EF-7808-E1172A46BE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47799"/>
                <a:ext cx="8305800" cy="5399088"/>
              </a:xfrm>
              <a:blipFill>
                <a:blip r:embed="rId3"/>
                <a:stretch>
                  <a:fillRect l="-1321" t="-1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26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4871</TotalTime>
  <Words>1525</Words>
  <Application>Microsoft Office PowerPoint</Application>
  <PresentationFormat>On-screen Show (4:3)</PresentationFormat>
  <Paragraphs>284</Paragraphs>
  <Slides>20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Cambria Math</vt:lpstr>
      <vt:lpstr>Courier New</vt:lpstr>
      <vt:lpstr>Times New Roman</vt:lpstr>
      <vt:lpstr>Default Design</vt:lpstr>
      <vt:lpstr>Equation</vt:lpstr>
      <vt:lpstr>   ECE 445S Real-Time Digital Signal Processing Lab   Spring 2023   Infinite Impulse Response Filters</vt:lpstr>
      <vt:lpstr>Outline</vt:lpstr>
      <vt:lpstr>Discrete-Time Moving Average</vt:lpstr>
      <vt:lpstr>Discrete-Time Moving Average</vt:lpstr>
      <vt:lpstr>Discrete-Time Moving Average</vt:lpstr>
      <vt:lpstr>Exponential Moving Average</vt:lpstr>
      <vt:lpstr>Exponential Moving Average</vt:lpstr>
      <vt:lpstr>Exponential Moving Average</vt:lpstr>
      <vt:lpstr>Discrete-Time IIR Filters</vt:lpstr>
      <vt:lpstr>Many Equivalent Representations</vt:lpstr>
      <vt:lpstr>General Form of IIR Filter</vt:lpstr>
      <vt:lpstr>First Order IIR filter</vt:lpstr>
      <vt:lpstr>Second Order (Biquad) IIR Filter</vt:lpstr>
      <vt:lpstr>Biquad in Direct form II</vt:lpstr>
      <vt:lpstr>Second Order (Biquad) IIR Filter</vt:lpstr>
      <vt:lpstr>Vocoder</vt:lpstr>
      <vt:lpstr>Chromagram</vt:lpstr>
      <vt:lpstr>IIR Biquad Frequency Responses</vt:lpstr>
      <vt:lpstr>Frequency Response?</vt:lpstr>
      <vt:lpstr>Demonstrations</vt:lpstr>
    </vt:vector>
  </TitlesOfParts>
  <Company>The 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Linearity</dc:title>
  <dc:creator>Brian L. Evans</dc:creator>
  <cp:lastModifiedBy>Jacobellis, Dan</cp:lastModifiedBy>
  <cp:revision>502</cp:revision>
  <cp:lastPrinted>2023-01-02T19:24:38Z</cp:lastPrinted>
  <dcterms:created xsi:type="dcterms:W3CDTF">1999-08-31T01:42:33Z</dcterms:created>
  <dcterms:modified xsi:type="dcterms:W3CDTF">2023-02-15T20:26:40Z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4</vt:i4>
  </property>
  <property fmtid="{D5CDD505-2E9C-101B-9397-08002B2CF9AE}" pid="6" name="ScreenUsage">
    <vt:i4>3</vt:i4>
  </property>
  <property fmtid="{D5CDD505-2E9C-101B-9397-08002B2CF9AE}" pid="7" name="MailAddress">
    <vt:lpwstr>bevans@ece.utexas.edu</vt:lpwstr>
  </property>
  <property fmtid="{D5CDD505-2E9C-101B-9397-08002B2CF9AE}" pid="8" name="HomePage">
    <vt:lpwstr>http://www.ece.utexas.ed/~bevans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L:\bevans\ee313s01\08_Convolution</vt:lpwstr>
  </property>
</Properties>
</file>